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omments/comment1.xml" ContentType="application/vnd.openxmlformats-officedocument.presentationml.comment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omments/comment2.xml" ContentType="application/vnd.openxmlformats-officedocument.presentationml.comments+xml"/>
  <Override PartName="/ppt/notesSlides/notesSlide24.xml" ContentType="application/vnd.openxmlformats-officedocument.presentationml.notesSlide+xml"/>
  <Override PartName="/ppt/comments/comment3.xml" ContentType="application/vnd.openxmlformats-officedocument.presentationml.comments+xml"/>
  <Override PartName="/ppt/notesSlides/notesSlide25.xml" ContentType="application/vnd.openxmlformats-officedocument.presentationml.notesSlide+xml"/>
  <Override PartName="/ppt/comments/comment4.xml" ContentType="application/vnd.openxmlformats-officedocument.presentationml.comments+xml"/>
  <Override PartName="/ppt/notesSlides/notesSlide26.xml" ContentType="application/vnd.openxmlformats-officedocument.presentationml.notesSlide+xml"/>
  <Override PartName="/ppt/comments/comment5.xml" ContentType="application/vnd.openxmlformats-officedocument.presentationml.comments+xml"/>
  <Override PartName="/ppt/notesSlides/notesSlide27.xml" ContentType="application/vnd.openxmlformats-officedocument.presentationml.notesSlide+xml"/>
  <Override PartName="/ppt/comments/comment6.xml" ContentType="application/vnd.openxmlformats-officedocument.presentationml.comments+xml"/>
  <Override PartName="/ppt/notesSlides/notesSlide28.xml" ContentType="application/vnd.openxmlformats-officedocument.presentationml.notesSlide+xml"/>
  <Override PartName="/ppt/comments/comment7.xml" ContentType="application/vnd.openxmlformats-officedocument.presentationml.comment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handoutMasterIdLst>
    <p:handoutMasterId r:id="rId47"/>
  </p:handoutMasterIdLst>
  <p:sldIdLst>
    <p:sldId id="256" r:id="rId5"/>
    <p:sldId id="283" r:id="rId6"/>
    <p:sldId id="288" r:id="rId7"/>
    <p:sldId id="299" r:id="rId8"/>
    <p:sldId id="307" r:id="rId9"/>
    <p:sldId id="298" r:id="rId10"/>
    <p:sldId id="300" r:id="rId11"/>
    <p:sldId id="301" r:id="rId12"/>
    <p:sldId id="302" r:id="rId13"/>
    <p:sldId id="303" r:id="rId14"/>
    <p:sldId id="304" r:id="rId15"/>
    <p:sldId id="329" r:id="rId16"/>
    <p:sldId id="334" r:id="rId17"/>
    <p:sldId id="293" r:id="rId18"/>
    <p:sldId id="297" r:id="rId19"/>
    <p:sldId id="322" r:id="rId20"/>
    <p:sldId id="291" r:id="rId21"/>
    <p:sldId id="335" r:id="rId22"/>
    <p:sldId id="292" r:id="rId23"/>
    <p:sldId id="275" r:id="rId24"/>
    <p:sldId id="261" r:id="rId25"/>
    <p:sldId id="262" r:id="rId26"/>
    <p:sldId id="323" r:id="rId27"/>
    <p:sldId id="324" r:id="rId28"/>
    <p:sldId id="325" r:id="rId29"/>
    <p:sldId id="326" r:id="rId30"/>
    <p:sldId id="327" r:id="rId31"/>
    <p:sldId id="328" r:id="rId32"/>
    <p:sldId id="296" r:id="rId33"/>
    <p:sldId id="306" r:id="rId34"/>
    <p:sldId id="272" r:id="rId35"/>
    <p:sldId id="276" r:id="rId36"/>
    <p:sldId id="278" r:id="rId37"/>
    <p:sldId id="337" r:id="rId38"/>
    <p:sldId id="330" r:id="rId39"/>
    <p:sldId id="338" r:id="rId40"/>
    <p:sldId id="339" r:id="rId41"/>
    <p:sldId id="331" r:id="rId42"/>
    <p:sldId id="305" r:id="rId43"/>
    <p:sldId id="333" r:id="rId44"/>
    <p:sldId id="336" r:id="rId4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an" initials="L" lastIdx="1" clrIdx="0">
    <p:extLst>
      <p:ext uri="{19B8F6BF-5375-455C-9EA6-DF929625EA0E}">
        <p15:presenceInfo xmlns:p15="http://schemas.microsoft.com/office/powerpoint/2012/main" userId="Lia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FFF9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74" autoAdjust="0"/>
    <p:restoredTop sz="85234" autoAdjust="0"/>
  </p:normalViewPr>
  <p:slideViewPr>
    <p:cSldViewPr snapToGrid="0">
      <p:cViewPr varScale="1">
        <p:scale>
          <a:sx n="97" d="100"/>
          <a:sy n="97" d="100"/>
        </p:scale>
        <p:origin x="124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Benians" userId="c24fd99d-8faf-4497-9b7e-0e638dfb1ab2" providerId="ADAL" clId="{4B445378-975C-42FA-9581-5B563CF49138}"/>
    <pc:docChg chg="undo custSel addSld delSld modSld sldOrd">
      <pc:chgData name="Mrs A Benians" userId="c24fd99d-8faf-4497-9b7e-0e638dfb1ab2" providerId="ADAL" clId="{4B445378-975C-42FA-9581-5B563CF49138}" dt="2024-05-01T16:24:48.138" v="202"/>
      <pc:docMkLst>
        <pc:docMk/>
      </pc:docMkLst>
      <pc:sldChg chg="modSp">
        <pc:chgData name="Mrs A Benians" userId="c24fd99d-8faf-4497-9b7e-0e638dfb1ab2" providerId="ADAL" clId="{4B445378-975C-42FA-9581-5B563CF49138}" dt="2024-05-01T16:16:20.922" v="9" actId="20577"/>
        <pc:sldMkLst>
          <pc:docMk/>
          <pc:sldMk cId="2020805457" sldId="256"/>
        </pc:sldMkLst>
        <pc:spChg chg="mod">
          <ac:chgData name="Mrs A Benians" userId="c24fd99d-8faf-4497-9b7e-0e638dfb1ab2" providerId="ADAL" clId="{4B445378-975C-42FA-9581-5B563CF49138}" dt="2024-05-01T16:16:20.922" v="9" actId="20577"/>
          <ac:spMkLst>
            <pc:docMk/>
            <pc:sldMk cId="2020805457" sldId="256"/>
            <ac:spMk id="2" creationId="{2B9DC4F9-15E0-4605-8298-61DB1968D3F0}"/>
          </ac:spMkLst>
        </pc:spChg>
      </pc:sldChg>
      <pc:sldChg chg="add">
        <pc:chgData name="Mrs A Benians" userId="c24fd99d-8faf-4497-9b7e-0e638dfb1ab2" providerId="ADAL" clId="{4B445378-975C-42FA-9581-5B563CF49138}" dt="2024-05-01T16:14:30.221" v="3"/>
        <pc:sldMkLst>
          <pc:docMk/>
          <pc:sldMk cId="1343871965" sldId="262"/>
        </pc:sldMkLst>
      </pc:sldChg>
      <pc:sldChg chg="modSp modNotesTx">
        <pc:chgData name="Mrs A Benians" userId="c24fd99d-8faf-4497-9b7e-0e638dfb1ab2" providerId="ADAL" clId="{4B445378-975C-42FA-9581-5B563CF49138}" dt="2024-05-01T16:22:06.570" v="102" actId="20577"/>
        <pc:sldMkLst>
          <pc:docMk/>
          <pc:sldMk cId="0" sldId="272"/>
        </pc:sldMkLst>
        <pc:spChg chg="mod">
          <ac:chgData name="Mrs A Benians" userId="c24fd99d-8faf-4497-9b7e-0e638dfb1ab2" providerId="ADAL" clId="{4B445378-975C-42FA-9581-5B563CF49138}" dt="2024-05-01T16:21:48.560" v="56" actId="1076"/>
          <ac:spMkLst>
            <pc:docMk/>
            <pc:sldMk cId="0" sldId="272"/>
            <ac:spMk id="9219" creationId="{FB8C5CBD-0BC9-49C0-BD87-BA8CC27E7E71}"/>
          </ac:spMkLst>
        </pc:spChg>
      </pc:sldChg>
      <pc:sldChg chg="del">
        <pc:chgData name="Mrs A Benians" userId="c24fd99d-8faf-4497-9b7e-0e638dfb1ab2" providerId="ADAL" clId="{4B445378-975C-42FA-9581-5B563CF49138}" dt="2024-05-01T16:22:25.605" v="103" actId="2696"/>
        <pc:sldMkLst>
          <pc:docMk/>
          <pc:sldMk cId="0" sldId="273"/>
        </pc:sldMkLst>
      </pc:sldChg>
      <pc:sldChg chg="modSp">
        <pc:chgData name="Mrs A Benians" userId="c24fd99d-8faf-4497-9b7e-0e638dfb1ab2" providerId="ADAL" clId="{4B445378-975C-42FA-9581-5B563CF49138}" dt="2024-05-01T16:22:37.771" v="104" actId="6549"/>
        <pc:sldMkLst>
          <pc:docMk/>
          <pc:sldMk cId="0" sldId="278"/>
        </pc:sldMkLst>
        <pc:spChg chg="mod">
          <ac:chgData name="Mrs A Benians" userId="c24fd99d-8faf-4497-9b7e-0e638dfb1ab2" providerId="ADAL" clId="{4B445378-975C-42FA-9581-5B563CF49138}" dt="2024-05-01T16:22:37.771" v="104" actId="6549"/>
          <ac:spMkLst>
            <pc:docMk/>
            <pc:sldMk cId="0" sldId="278"/>
            <ac:spMk id="3" creationId="{CA6444B0-31DF-496C-916C-5F04E1BE8264}"/>
          </ac:spMkLst>
        </pc:spChg>
      </pc:sldChg>
      <pc:sldChg chg="add del">
        <pc:chgData name="Mrs A Benians" userId="c24fd99d-8faf-4497-9b7e-0e638dfb1ab2" providerId="ADAL" clId="{4B445378-975C-42FA-9581-5B563CF49138}" dt="2024-05-01T16:13:43.982" v="2"/>
        <pc:sldMkLst>
          <pc:docMk/>
          <pc:sldMk cId="6354170" sldId="298"/>
        </pc:sldMkLst>
      </pc:sldChg>
      <pc:sldChg chg="add del">
        <pc:chgData name="Mrs A Benians" userId="c24fd99d-8faf-4497-9b7e-0e638dfb1ab2" providerId="ADAL" clId="{4B445378-975C-42FA-9581-5B563CF49138}" dt="2024-05-01T16:13:43.982" v="2"/>
        <pc:sldMkLst>
          <pc:docMk/>
          <pc:sldMk cId="2088981350" sldId="300"/>
        </pc:sldMkLst>
      </pc:sldChg>
      <pc:sldChg chg="add">
        <pc:chgData name="Mrs A Benians" userId="c24fd99d-8faf-4497-9b7e-0e638dfb1ab2" providerId="ADAL" clId="{4B445378-975C-42FA-9581-5B563CF49138}" dt="2024-05-01T16:13:43.982" v="2"/>
        <pc:sldMkLst>
          <pc:docMk/>
          <pc:sldMk cId="2802002999" sldId="301"/>
        </pc:sldMkLst>
      </pc:sldChg>
      <pc:sldChg chg="add">
        <pc:chgData name="Mrs A Benians" userId="c24fd99d-8faf-4497-9b7e-0e638dfb1ab2" providerId="ADAL" clId="{4B445378-975C-42FA-9581-5B563CF49138}" dt="2024-05-01T16:13:43.982" v="2"/>
        <pc:sldMkLst>
          <pc:docMk/>
          <pc:sldMk cId="3713317715" sldId="302"/>
        </pc:sldMkLst>
      </pc:sldChg>
      <pc:sldChg chg="add">
        <pc:chgData name="Mrs A Benians" userId="c24fd99d-8faf-4497-9b7e-0e638dfb1ab2" providerId="ADAL" clId="{4B445378-975C-42FA-9581-5B563CF49138}" dt="2024-05-01T16:13:43.982" v="2"/>
        <pc:sldMkLst>
          <pc:docMk/>
          <pc:sldMk cId="1075032376" sldId="303"/>
        </pc:sldMkLst>
      </pc:sldChg>
      <pc:sldChg chg="add">
        <pc:chgData name="Mrs A Benians" userId="c24fd99d-8faf-4497-9b7e-0e638dfb1ab2" providerId="ADAL" clId="{4B445378-975C-42FA-9581-5B563CF49138}" dt="2024-05-01T16:13:43.982" v="2"/>
        <pc:sldMkLst>
          <pc:docMk/>
          <pc:sldMk cId="1927567088" sldId="304"/>
        </pc:sldMkLst>
      </pc:sldChg>
      <pc:sldChg chg="del">
        <pc:chgData name="Mrs A Benians" userId="c24fd99d-8faf-4497-9b7e-0e638dfb1ab2" providerId="ADAL" clId="{4B445378-975C-42FA-9581-5B563CF49138}" dt="2024-05-01T16:20:10.856" v="12" actId="2696"/>
        <pc:sldMkLst>
          <pc:docMk/>
          <pc:sldMk cId="2268640062" sldId="308"/>
        </pc:sldMkLst>
      </pc:sldChg>
      <pc:sldChg chg="del">
        <pc:chgData name="Mrs A Benians" userId="c24fd99d-8faf-4497-9b7e-0e638dfb1ab2" providerId="ADAL" clId="{4B445378-975C-42FA-9581-5B563CF49138}" dt="2024-05-01T16:20:15.318" v="13" actId="2696"/>
        <pc:sldMkLst>
          <pc:docMk/>
          <pc:sldMk cId="3912340241" sldId="311"/>
        </pc:sldMkLst>
      </pc:sldChg>
      <pc:sldChg chg="delSp">
        <pc:chgData name="Mrs A Benians" userId="c24fd99d-8faf-4497-9b7e-0e638dfb1ab2" providerId="ADAL" clId="{4B445378-975C-42FA-9581-5B563CF49138}" dt="2024-05-01T16:17:00.242" v="11" actId="478"/>
        <pc:sldMkLst>
          <pc:docMk/>
          <pc:sldMk cId="1810630742" sldId="329"/>
        </pc:sldMkLst>
        <pc:picChg chg="del">
          <ac:chgData name="Mrs A Benians" userId="c24fd99d-8faf-4497-9b7e-0e638dfb1ab2" providerId="ADAL" clId="{4B445378-975C-42FA-9581-5B563CF49138}" dt="2024-05-01T16:16:59.661" v="10" actId="478"/>
          <ac:picMkLst>
            <pc:docMk/>
            <pc:sldMk cId="1810630742" sldId="329"/>
            <ac:picMk id="2" creationId="{53DCB1E0-B1B9-4AED-832B-123E9BDEAD09}"/>
          </ac:picMkLst>
        </pc:picChg>
        <pc:picChg chg="del">
          <ac:chgData name="Mrs A Benians" userId="c24fd99d-8faf-4497-9b7e-0e638dfb1ab2" providerId="ADAL" clId="{4B445378-975C-42FA-9581-5B563CF49138}" dt="2024-05-01T16:17:00.242" v="11" actId="478"/>
          <ac:picMkLst>
            <pc:docMk/>
            <pc:sldMk cId="1810630742" sldId="329"/>
            <ac:picMk id="4" creationId="{4209F4F6-7E13-4F78-B8A8-B59BCB988820}"/>
          </ac:picMkLst>
        </pc:picChg>
      </pc:sldChg>
      <pc:sldChg chg="add del ord">
        <pc:chgData name="Mrs A Benians" userId="c24fd99d-8faf-4497-9b7e-0e638dfb1ab2" providerId="ADAL" clId="{4B445378-975C-42FA-9581-5B563CF49138}" dt="2024-05-01T16:24:48.138" v="202"/>
        <pc:sldMkLst>
          <pc:docMk/>
          <pc:sldMk cId="1878748571" sldId="330"/>
        </pc:sldMkLst>
      </pc:sldChg>
      <pc:sldChg chg="addSp modSp add">
        <pc:chgData name="Mrs A Benians" userId="c24fd99d-8faf-4497-9b7e-0e638dfb1ab2" providerId="ADAL" clId="{4B445378-975C-42FA-9581-5B563CF49138}" dt="2024-05-01T16:23:58.424" v="198" actId="20577"/>
        <pc:sldMkLst>
          <pc:docMk/>
          <pc:sldMk cId="2721105804" sldId="331"/>
        </pc:sldMkLst>
        <pc:spChg chg="add mod">
          <ac:chgData name="Mrs A Benians" userId="c24fd99d-8faf-4497-9b7e-0e638dfb1ab2" providerId="ADAL" clId="{4B445378-975C-42FA-9581-5B563CF49138}" dt="2024-05-01T16:23:58.424" v="198" actId="20577"/>
          <ac:spMkLst>
            <pc:docMk/>
            <pc:sldMk cId="2721105804" sldId="331"/>
            <ac:spMk id="3" creationId="{346AC586-B7B5-40DD-BD95-26C36C312783}"/>
          </ac:spMkLst>
        </pc:spChg>
      </pc:sldChg>
      <pc:sldChg chg="del">
        <pc:chgData name="Mrs A Benians" userId="c24fd99d-8faf-4497-9b7e-0e638dfb1ab2" providerId="ADAL" clId="{4B445378-975C-42FA-9581-5B563CF49138}" dt="2024-05-01T16:24:19.250" v="199" actId="2696"/>
        <pc:sldMkLst>
          <pc:docMk/>
          <pc:sldMk cId="2814864324" sldId="332"/>
        </pc:sldMkLst>
      </pc:sldChg>
      <pc:sldChg chg="addSp delSp modSp add modNotesTx">
        <pc:chgData name="Mrs A Benians" userId="c24fd99d-8faf-4497-9b7e-0e638dfb1ab2" providerId="ADAL" clId="{4B445378-975C-42FA-9581-5B563CF49138}" dt="2024-05-01T16:23:12.459" v="119" actId="20577"/>
        <pc:sldMkLst>
          <pc:docMk/>
          <pc:sldMk cId="1130189906" sldId="337"/>
        </pc:sldMkLst>
        <pc:picChg chg="del mod">
          <ac:chgData name="Mrs A Benians" userId="c24fd99d-8faf-4497-9b7e-0e638dfb1ab2" providerId="ADAL" clId="{4B445378-975C-42FA-9581-5B563CF49138}" dt="2024-05-01T16:22:58.123" v="107" actId="478"/>
          <ac:picMkLst>
            <pc:docMk/>
            <pc:sldMk cId="1130189906" sldId="337"/>
            <ac:picMk id="6" creationId="{CDF9AD5F-0461-4872-9942-2BCE6745FAA8}"/>
          </ac:picMkLst>
        </pc:picChg>
        <pc:picChg chg="add del">
          <ac:chgData name="Mrs A Benians" userId="c24fd99d-8faf-4497-9b7e-0e638dfb1ab2" providerId="ADAL" clId="{4B445378-975C-42FA-9581-5B563CF49138}" dt="2024-05-01T16:16:01.721" v="6" actId="478"/>
          <ac:picMkLst>
            <pc:docMk/>
            <pc:sldMk cId="1130189906" sldId="337"/>
            <ac:picMk id="12" creationId="{CB5A6025-FF3E-4571-B4CA-D703870A162C}"/>
          </ac:picMkLst>
        </pc:picChg>
      </pc:sldChg>
      <pc:sldChg chg="add">
        <pc:chgData name="Mrs A Benians" userId="c24fd99d-8faf-4497-9b7e-0e638dfb1ab2" providerId="ADAL" clId="{4B445378-975C-42FA-9581-5B563CF49138}" dt="2024-05-01T16:15:35.814" v="4"/>
        <pc:sldMkLst>
          <pc:docMk/>
          <pc:sldMk cId="1116731080" sldId="338"/>
        </pc:sldMkLst>
      </pc:sldChg>
      <pc:sldChg chg="add">
        <pc:chgData name="Mrs A Benians" userId="c24fd99d-8faf-4497-9b7e-0e638dfb1ab2" providerId="ADAL" clId="{4B445378-975C-42FA-9581-5B563CF49138}" dt="2024-05-01T16:15:35.814" v="4"/>
        <pc:sldMkLst>
          <pc:docMk/>
          <pc:sldMk cId="1859681337" sldId="339"/>
        </pc:sldMkLst>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293" cy="497040"/>
          </a:xfrm>
          <a:prstGeom prst="rect">
            <a:avLst/>
          </a:prstGeom>
        </p:spPr>
        <p:txBody>
          <a:bodyPr vert="horz" lIns="90452" tIns="45226" rIns="90452" bIns="45226" rtlCol="0"/>
          <a:lstStyle>
            <a:lvl1pPr algn="l">
              <a:defRPr sz="1200"/>
            </a:lvl1pPr>
          </a:lstStyle>
          <a:p>
            <a:endParaRPr lang="en-GB"/>
          </a:p>
        </p:txBody>
      </p:sp>
      <p:sp>
        <p:nvSpPr>
          <p:cNvPr id="3" name="Date Placeholder 2"/>
          <p:cNvSpPr>
            <a:spLocks noGrp="1"/>
          </p:cNvSpPr>
          <p:nvPr>
            <p:ph type="dt" sz="quarter" idx="1"/>
          </p:nvPr>
        </p:nvSpPr>
        <p:spPr>
          <a:xfrm>
            <a:off x="3850815" y="0"/>
            <a:ext cx="2945293" cy="497040"/>
          </a:xfrm>
          <a:prstGeom prst="rect">
            <a:avLst/>
          </a:prstGeom>
        </p:spPr>
        <p:txBody>
          <a:bodyPr vert="horz" lIns="90452" tIns="45226" rIns="90452" bIns="45226" rtlCol="0"/>
          <a:lstStyle>
            <a:lvl1pPr algn="r">
              <a:defRPr sz="1200"/>
            </a:lvl1pPr>
          </a:lstStyle>
          <a:p>
            <a:fld id="{3AFC061E-6A73-49F4-A923-2ACC72999328}" type="datetimeFigureOut">
              <a:rPr lang="en-GB" smtClean="0"/>
              <a:t>01/05/2024</a:t>
            </a:fld>
            <a:endParaRPr lang="en-GB"/>
          </a:p>
        </p:txBody>
      </p:sp>
      <p:sp>
        <p:nvSpPr>
          <p:cNvPr id="4" name="Footer Placeholder 3"/>
          <p:cNvSpPr>
            <a:spLocks noGrp="1"/>
          </p:cNvSpPr>
          <p:nvPr>
            <p:ph type="ftr" sz="quarter" idx="2"/>
          </p:nvPr>
        </p:nvSpPr>
        <p:spPr>
          <a:xfrm>
            <a:off x="0" y="9429598"/>
            <a:ext cx="2945293" cy="497040"/>
          </a:xfrm>
          <a:prstGeom prst="rect">
            <a:avLst/>
          </a:prstGeom>
        </p:spPr>
        <p:txBody>
          <a:bodyPr vert="horz" lIns="90452" tIns="45226" rIns="90452" bIns="45226" rtlCol="0" anchor="b"/>
          <a:lstStyle>
            <a:lvl1pPr algn="l">
              <a:defRPr sz="1200"/>
            </a:lvl1pPr>
          </a:lstStyle>
          <a:p>
            <a:endParaRPr lang="en-GB"/>
          </a:p>
        </p:txBody>
      </p:sp>
      <p:sp>
        <p:nvSpPr>
          <p:cNvPr id="5" name="Slide Number Placeholder 4"/>
          <p:cNvSpPr>
            <a:spLocks noGrp="1"/>
          </p:cNvSpPr>
          <p:nvPr>
            <p:ph type="sldNum" sz="quarter" idx="3"/>
          </p:nvPr>
        </p:nvSpPr>
        <p:spPr>
          <a:xfrm>
            <a:off x="3850815" y="9429598"/>
            <a:ext cx="2945293" cy="497040"/>
          </a:xfrm>
          <a:prstGeom prst="rect">
            <a:avLst/>
          </a:prstGeom>
        </p:spPr>
        <p:txBody>
          <a:bodyPr vert="horz" lIns="90452" tIns="45226" rIns="90452" bIns="45226" rtlCol="0" anchor="b"/>
          <a:lstStyle>
            <a:lvl1pPr algn="r">
              <a:defRPr sz="1200"/>
            </a:lvl1pPr>
          </a:lstStyle>
          <a:p>
            <a:fld id="{76F233FB-9F28-4EA1-B8EF-06AA719148EE}" type="slidenum">
              <a:rPr lang="en-GB" smtClean="0"/>
              <a:t>‹#›</a:t>
            </a:fld>
            <a:endParaRPr lang="en-GB"/>
          </a:p>
        </p:txBody>
      </p:sp>
    </p:spTree>
    <p:extLst>
      <p:ext uri="{BB962C8B-B14F-4D97-AF65-F5344CB8AC3E}">
        <p14:creationId xmlns:p14="http://schemas.microsoft.com/office/powerpoint/2010/main" val="8325497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9" tIns="45719" rIns="91439" bIns="45719"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39" tIns="45719" rIns="91439" bIns="45719" rtlCol="0"/>
          <a:lstStyle>
            <a:lvl1pPr algn="r">
              <a:defRPr sz="1200"/>
            </a:lvl1pPr>
          </a:lstStyle>
          <a:p>
            <a:fld id="{0583B85E-7433-42E9-BCC6-97E6712F3946}" type="datetimeFigureOut">
              <a:rPr lang="en-GB" smtClean="0"/>
              <a:t>01/05/2024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9" tIns="45719" rIns="91439" bIns="45719"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9" tIns="45719" rIns="91439" bIns="4571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9" tIns="45719" rIns="91439" bIns="45719"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39" tIns="45719" rIns="91439" bIns="45719" rtlCol="0" anchor="b"/>
          <a:lstStyle>
            <a:lvl1pPr algn="r">
              <a:defRPr sz="1200"/>
            </a:lvl1pPr>
          </a:lstStyle>
          <a:p>
            <a:fld id="{63EC6687-7ABC-4E48-910B-6B0ECCDD97FE}" type="slidenum">
              <a:rPr lang="en-GB" smtClean="0"/>
              <a:t>‹#›</a:t>
            </a:fld>
            <a:endParaRPr lang="en-GB"/>
          </a:p>
        </p:txBody>
      </p:sp>
    </p:spTree>
    <p:extLst>
      <p:ext uri="{BB962C8B-B14F-4D97-AF65-F5344CB8AC3E}">
        <p14:creationId xmlns:p14="http://schemas.microsoft.com/office/powerpoint/2010/main" val="1001684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a:t>
            </a:fld>
            <a:endParaRPr lang="en-GB"/>
          </a:p>
        </p:txBody>
      </p:sp>
    </p:spTree>
    <p:extLst>
      <p:ext uri="{BB962C8B-B14F-4D97-AF65-F5344CB8AC3E}">
        <p14:creationId xmlns:p14="http://schemas.microsoft.com/office/powerpoint/2010/main" val="967193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a:t>
            </a:fld>
            <a:endParaRPr lang="en-GB"/>
          </a:p>
        </p:txBody>
      </p:sp>
    </p:spTree>
    <p:extLst>
      <p:ext uri="{BB962C8B-B14F-4D97-AF65-F5344CB8AC3E}">
        <p14:creationId xmlns:p14="http://schemas.microsoft.com/office/powerpoint/2010/main" val="3171641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5DE4A8B2-B5AB-45E1-B7EF-49A658E228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58BCFCE-411F-443B-94A2-8D4553FCDF37}" type="slidenum">
              <a:rPr lang="en-US" altLang="en-US" sz="1200">
                <a:latin typeface="Calibri" panose="020F0502020204030204" pitchFamily="34" charset="0"/>
              </a:rPr>
              <a:pPr eaLnBrk="1" hangingPunct="1"/>
              <a:t>3</a:t>
            </a:fld>
            <a:endParaRPr lang="en-US" altLang="en-US" sz="1200">
              <a:latin typeface="Calibri" panose="020F0502020204030204" pitchFamily="34" charset="0"/>
            </a:endParaRPr>
          </a:p>
        </p:txBody>
      </p:sp>
      <p:sp>
        <p:nvSpPr>
          <p:cNvPr id="31747" name="Rectangle 2">
            <a:extLst>
              <a:ext uri="{FF2B5EF4-FFF2-40B4-BE49-F238E27FC236}">
                <a16:creationId xmlns:a16="http://schemas.microsoft.com/office/drawing/2014/main" id="{1EE2328B-E0CC-4BD0-8603-F290FB617DD0}"/>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0E2868A6-142C-4CB2-B49A-B5148CA03B79}"/>
              </a:ext>
            </a:extLst>
          </p:cNvPr>
          <p:cNvSpPr>
            <a:spLocks noGrp="1" noChangeArrowheads="1"/>
          </p:cNvSpPr>
          <p:nvPr>
            <p:ph type="body" idx="1"/>
          </p:nvPr>
        </p:nvSpPr>
        <p:spPr>
          <a:xfrm>
            <a:off x="1123950" y="4343400"/>
            <a:ext cx="46101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GB" altLang="en-US" dirty="0">
                <a:latin typeface="Arial" panose="020B0604020202020204" pitchFamily="34" charset="0"/>
                <a:ea typeface="ＭＳ Ｐゴシック" panose="020B0600070205080204" pitchFamily="34" charset="-128"/>
              </a:rPr>
              <a:t>If children are happy to read, they are more likely to do so when they have to as well as when they want to.</a:t>
            </a:r>
          </a:p>
          <a:p>
            <a:pPr marL="171447" marR="0" lvl="0" indent="-171447" algn="l" defTabSz="914400" rtl="0" eaLnBrk="1" fontAlgn="auto" latinLnBrk="0" hangingPunct="1">
              <a:lnSpc>
                <a:spcPct val="100000"/>
              </a:lnSpc>
              <a:spcBef>
                <a:spcPts val="0"/>
              </a:spcBef>
              <a:spcAft>
                <a:spcPts val="0"/>
              </a:spcAft>
              <a:buClrTx/>
              <a:buSzTx/>
              <a:buFontTx/>
              <a:buChar char="•"/>
              <a:tabLst/>
              <a:defRPr/>
            </a:pPr>
            <a:r>
              <a:rPr lang="en-GB" sz="1200" dirty="0">
                <a:latin typeface="Comic Sans MS" panose="030F0702030302020204" pitchFamily="66" charset="0"/>
              </a:rPr>
              <a:t>Our children will learn to read with confidence, fluency and understanding, providing them with the skills required to achieve a lifetime of enjoyment through reading. </a:t>
            </a:r>
          </a:p>
          <a:p>
            <a:pPr marL="171447" indent="-171447">
              <a:buFontTx/>
              <a:buChar char="•"/>
            </a:pPr>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902801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3F267562-F17C-4673-BFCB-EABE17AB97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9D52BDF-DF86-42D0-95F6-C6A615798BC0}" type="slidenum">
              <a:rPr lang="en-US" altLang="en-US" sz="1200">
                <a:latin typeface="Calibri" panose="020F0502020204030204" pitchFamily="34" charset="0"/>
              </a:rPr>
              <a:pPr eaLnBrk="1" hangingPunct="1"/>
              <a:t>4</a:t>
            </a:fld>
            <a:endParaRPr lang="en-US" altLang="en-US" sz="1200">
              <a:latin typeface="Calibri" panose="020F0502020204030204" pitchFamily="34" charset="0"/>
            </a:endParaRPr>
          </a:p>
        </p:txBody>
      </p:sp>
      <p:sp>
        <p:nvSpPr>
          <p:cNvPr id="40963" name="Rectangle 2">
            <a:extLst>
              <a:ext uri="{FF2B5EF4-FFF2-40B4-BE49-F238E27FC236}">
                <a16:creationId xmlns:a16="http://schemas.microsoft.com/office/drawing/2014/main" id="{FF4D90A0-3DCA-443B-B18B-1E60CBF67B10}"/>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8AD67FF0-5D5B-4B43-AC0F-C0EA8911F7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US" altLang="en-US" dirty="0">
                <a:latin typeface="Arial" panose="020B0604020202020204" pitchFamily="34" charset="0"/>
                <a:ea typeface="ＭＳ Ｐゴシック" panose="020B0600070205080204" pitchFamily="34" charset="-128"/>
              </a:rPr>
              <a:t>Give a brief overview of the function of each of the above aspects of treading in school.</a:t>
            </a:r>
          </a:p>
          <a:p>
            <a:pPr marL="171447" indent="-171447">
              <a:buFontTx/>
              <a:buChar char="•"/>
            </a:pPr>
            <a:r>
              <a:rPr lang="en-US" altLang="en-US" dirty="0">
                <a:latin typeface="Arial" panose="020B0604020202020204" pitchFamily="34" charset="0"/>
                <a:ea typeface="ＭＳ Ｐゴシック" panose="020B0600070205080204" pitchFamily="34" charset="-128"/>
              </a:rPr>
              <a:t>Explain that all of these are part of the </a:t>
            </a:r>
            <a:r>
              <a:rPr lang="en-US" altLang="en-US" b="1" u="sng" dirty="0">
                <a:latin typeface="Arial" panose="020B0604020202020204" pitchFamily="34" charset="0"/>
                <a:ea typeface="ＭＳ Ｐゴシック" panose="020B0600070205080204" pitchFamily="34" charset="-128"/>
              </a:rPr>
              <a:t>teaching</a:t>
            </a:r>
            <a:r>
              <a:rPr lang="en-US" altLang="en-US" dirty="0">
                <a:latin typeface="Arial" panose="020B0604020202020204" pitchFamily="34" charset="0"/>
                <a:ea typeface="ＭＳ Ｐゴシック" panose="020B0600070205080204" pitchFamily="34" charset="-128"/>
              </a:rPr>
              <a:t> of reading. </a:t>
            </a:r>
          </a:p>
          <a:p>
            <a:pPr marL="171447" indent="-171447">
              <a:buFontTx/>
              <a:buChar char="•"/>
            </a:pPr>
            <a:r>
              <a:rPr lang="en-US" altLang="en-US" dirty="0">
                <a:latin typeface="Arial" panose="020B0604020202020204" pitchFamily="34" charset="0"/>
                <a:ea typeface="ＭＳ Ｐゴシック" panose="020B0600070205080204" pitchFamily="34" charset="-128"/>
              </a:rPr>
              <a:t>Explain that sometimes, as parents, there is an expectation that children are heard reading often. This may be the case for some, but not all children. The hearing of reading is not the same as the teaching of reading.</a:t>
            </a:r>
          </a:p>
          <a:p>
            <a:pPr marL="171447" indent="-171447">
              <a:buFontTx/>
              <a:buChar char="•"/>
            </a:pPr>
            <a:r>
              <a:rPr lang="en-US" altLang="en-US" dirty="0">
                <a:latin typeface="Arial" panose="020B0604020202020204" pitchFamily="34" charset="0"/>
                <a:ea typeface="ＭＳ Ｐゴシック" panose="020B0600070205080204" pitchFamily="34" charset="-128"/>
              </a:rPr>
              <a:t>Explain the school policy and expectations about home reading – in general. Details to follow,</a:t>
            </a:r>
          </a:p>
          <a:p>
            <a:pPr marL="171447" indent="-171447">
              <a:buFontTx/>
              <a:buChar char="•"/>
            </a:pPr>
            <a:endParaRPr lang="en-US"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439797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5</a:t>
            </a:fld>
            <a:endParaRPr lang="en-GB"/>
          </a:p>
        </p:txBody>
      </p:sp>
    </p:spTree>
    <p:extLst>
      <p:ext uri="{BB962C8B-B14F-4D97-AF65-F5344CB8AC3E}">
        <p14:creationId xmlns:p14="http://schemas.microsoft.com/office/powerpoint/2010/main" val="2664892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6</a:t>
            </a:fld>
            <a:endParaRPr lang="en-GB"/>
          </a:p>
        </p:txBody>
      </p:sp>
    </p:spTree>
    <p:extLst>
      <p:ext uri="{BB962C8B-B14F-4D97-AF65-F5344CB8AC3E}">
        <p14:creationId xmlns:p14="http://schemas.microsoft.com/office/powerpoint/2010/main" val="3786419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7</a:t>
            </a:fld>
            <a:endParaRPr lang="en-GB"/>
          </a:p>
        </p:txBody>
      </p:sp>
    </p:spTree>
    <p:extLst>
      <p:ext uri="{BB962C8B-B14F-4D97-AF65-F5344CB8AC3E}">
        <p14:creationId xmlns:p14="http://schemas.microsoft.com/office/powerpoint/2010/main" val="3436407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8</a:t>
            </a:fld>
            <a:endParaRPr lang="en-GB"/>
          </a:p>
        </p:txBody>
      </p:sp>
    </p:spTree>
    <p:extLst>
      <p:ext uri="{BB962C8B-B14F-4D97-AF65-F5344CB8AC3E}">
        <p14:creationId xmlns:p14="http://schemas.microsoft.com/office/powerpoint/2010/main" val="30944854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9</a:t>
            </a:fld>
            <a:endParaRPr lang="en-GB"/>
          </a:p>
        </p:txBody>
      </p:sp>
    </p:spTree>
    <p:extLst>
      <p:ext uri="{BB962C8B-B14F-4D97-AF65-F5344CB8AC3E}">
        <p14:creationId xmlns:p14="http://schemas.microsoft.com/office/powerpoint/2010/main" val="4077760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10</a:t>
            </a:fld>
            <a:endParaRPr lang="en-GB"/>
          </a:p>
        </p:txBody>
      </p:sp>
    </p:spTree>
    <p:extLst>
      <p:ext uri="{BB962C8B-B14F-4D97-AF65-F5344CB8AC3E}">
        <p14:creationId xmlns:p14="http://schemas.microsoft.com/office/powerpoint/2010/main" val="3661618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11</a:t>
            </a:fld>
            <a:endParaRPr lang="en-GB"/>
          </a:p>
        </p:txBody>
      </p:sp>
    </p:spTree>
    <p:extLst>
      <p:ext uri="{BB962C8B-B14F-4D97-AF65-F5344CB8AC3E}">
        <p14:creationId xmlns:p14="http://schemas.microsoft.com/office/powerpoint/2010/main" val="13493472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12</a:t>
            </a:fld>
            <a:endParaRPr lang="en-GB"/>
          </a:p>
        </p:txBody>
      </p:sp>
    </p:spTree>
    <p:extLst>
      <p:ext uri="{BB962C8B-B14F-4D97-AF65-F5344CB8AC3E}">
        <p14:creationId xmlns:p14="http://schemas.microsoft.com/office/powerpoint/2010/main" val="3995310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3F267562-F17C-4673-BFCB-EABE17AB97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9D52BDF-DF86-42D0-95F6-C6A615798BC0}" type="slidenum">
              <a:rPr lang="en-US" altLang="en-US" sz="1200">
                <a:latin typeface="Calibri" panose="020F0502020204030204" pitchFamily="34" charset="0"/>
              </a:rPr>
              <a:pPr eaLnBrk="1" hangingPunct="1"/>
              <a:t>13</a:t>
            </a:fld>
            <a:endParaRPr lang="en-US" altLang="en-US" sz="1200">
              <a:latin typeface="Calibri" panose="020F0502020204030204" pitchFamily="34" charset="0"/>
            </a:endParaRPr>
          </a:p>
        </p:txBody>
      </p:sp>
      <p:sp>
        <p:nvSpPr>
          <p:cNvPr id="40963" name="Rectangle 2">
            <a:extLst>
              <a:ext uri="{FF2B5EF4-FFF2-40B4-BE49-F238E27FC236}">
                <a16:creationId xmlns:a16="http://schemas.microsoft.com/office/drawing/2014/main" id="{FF4D90A0-3DCA-443B-B18B-1E60CBF67B10}"/>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8AD67FF0-5D5B-4B43-AC0F-C0EA8911F7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endParaRPr lang="en-US"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653727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EC6687-7ABC-4E48-910B-6B0ECCDD97FE}" type="slidenum">
              <a:rPr lang="en-GB" smtClean="0"/>
              <a:t>14</a:t>
            </a:fld>
            <a:endParaRPr lang="en-GB"/>
          </a:p>
        </p:txBody>
      </p:sp>
    </p:spTree>
    <p:extLst>
      <p:ext uri="{BB962C8B-B14F-4D97-AF65-F5344CB8AC3E}">
        <p14:creationId xmlns:p14="http://schemas.microsoft.com/office/powerpoint/2010/main" val="42926859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3F267562-F17C-4673-BFCB-EABE17AB97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9D52BDF-DF86-42D0-95F6-C6A615798BC0}" type="slidenum">
              <a:rPr lang="en-US" altLang="en-US" sz="1200">
                <a:latin typeface="Calibri" panose="020F0502020204030204" pitchFamily="34" charset="0"/>
              </a:rPr>
              <a:pPr eaLnBrk="1" hangingPunct="1"/>
              <a:t>15</a:t>
            </a:fld>
            <a:endParaRPr lang="en-US" altLang="en-US" sz="1200">
              <a:latin typeface="Calibri" panose="020F0502020204030204" pitchFamily="34" charset="0"/>
            </a:endParaRPr>
          </a:p>
        </p:txBody>
      </p:sp>
      <p:sp>
        <p:nvSpPr>
          <p:cNvPr id="40963" name="Rectangle 2">
            <a:extLst>
              <a:ext uri="{FF2B5EF4-FFF2-40B4-BE49-F238E27FC236}">
                <a16:creationId xmlns:a16="http://schemas.microsoft.com/office/drawing/2014/main" id="{FF4D90A0-3DCA-443B-B18B-1E60CBF67B10}"/>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8AD67FF0-5D5B-4B43-AC0F-C0EA8911F7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US" altLang="en-US" dirty="0">
                <a:latin typeface="Arial" panose="020B0604020202020204" pitchFamily="34" charset="0"/>
                <a:ea typeface="ＭＳ Ｐゴシック" panose="020B0600070205080204" pitchFamily="34" charset="-128"/>
              </a:rPr>
              <a:t>Give a brief overview of the function of each of the above aspects of treading in school.</a:t>
            </a:r>
          </a:p>
          <a:p>
            <a:pPr marL="171447" indent="-171447">
              <a:buFontTx/>
              <a:buChar char="•"/>
            </a:pPr>
            <a:r>
              <a:rPr lang="en-US" altLang="en-US" dirty="0">
                <a:latin typeface="Arial" panose="020B0604020202020204" pitchFamily="34" charset="0"/>
                <a:ea typeface="ＭＳ Ｐゴシック" panose="020B0600070205080204" pitchFamily="34" charset="-128"/>
              </a:rPr>
              <a:t>All of these are part of the </a:t>
            </a:r>
            <a:r>
              <a:rPr lang="en-US" altLang="en-US" b="1" u="sng" dirty="0">
                <a:latin typeface="Arial" panose="020B0604020202020204" pitchFamily="34" charset="0"/>
                <a:ea typeface="ＭＳ Ｐゴシック" panose="020B0600070205080204" pitchFamily="34" charset="-128"/>
              </a:rPr>
              <a:t>teaching</a:t>
            </a:r>
            <a:r>
              <a:rPr lang="en-US" altLang="en-US" dirty="0">
                <a:latin typeface="Arial" panose="020B0604020202020204" pitchFamily="34" charset="0"/>
                <a:ea typeface="ＭＳ Ｐゴシック" panose="020B0600070205080204" pitchFamily="34" charset="-128"/>
              </a:rPr>
              <a:t> of reading. </a:t>
            </a:r>
          </a:p>
          <a:p>
            <a:pPr marL="171447" indent="-171447">
              <a:buFontTx/>
              <a:buChar char="•"/>
            </a:pPr>
            <a:r>
              <a:rPr lang="en-US" altLang="en-US" dirty="0">
                <a:latin typeface="Arial" panose="020B0604020202020204" pitchFamily="34" charset="0"/>
                <a:ea typeface="ＭＳ Ｐゴシック" panose="020B0600070205080204" pitchFamily="34" charset="-128"/>
              </a:rPr>
              <a:t>There is an expectation that children are heard to read regularly at home. The hearing of reading is not the same as the teaching of reading.</a:t>
            </a:r>
          </a:p>
          <a:p>
            <a:pPr marL="171447" indent="-171447">
              <a:buFontTx/>
              <a:buChar char="•"/>
            </a:pPr>
            <a:r>
              <a:rPr lang="en-US" altLang="en-US" dirty="0">
                <a:latin typeface="Arial" panose="020B0604020202020204" pitchFamily="34" charset="0"/>
                <a:ea typeface="ＭＳ Ｐゴシック" panose="020B0600070205080204" pitchFamily="34" charset="-128"/>
              </a:rPr>
              <a:t>Explain the school policy and expectations about home reading.</a:t>
            </a:r>
          </a:p>
          <a:p>
            <a:pPr marL="171447" indent="-171447">
              <a:buFontTx/>
              <a:buChar char="•"/>
            </a:pPr>
            <a:endParaRPr lang="en-US"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839537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16</a:t>
            </a:fld>
            <a:endParaRPr lang="en-GB"/>
          </a:p>
        </p:txBody>
      </p:sp>
    </p:spTree>
    <p:extLst>
      <p:ext uri="{BB962C8B-B14F-4D97-AF65-F5344CB8AC3E}">
        <p14:creationId xmlns:p14="http://schemas.microsoft.com/office/powerpoint/2010/main" val="6697951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17</a:t>
            </a:fld>
            <a:endParaRPr lang="en-GB"/>
          </a:p>
        </p:txBody>
      </p:sp>
    </p:spTree>
    <p:extLst>
      <p:ext uri="{BB962C8B-B14F-4D97-AF65-F5344CB8AC3E}">
        <p14:creationId xmlns:p14="http://schemas.microsoft.com/office/powerpoint/2010/main" val="25599060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18</a:t>
            </a:fld>
            <a:endParaRPr lang="en-GB"/>
          </a:p>
        </p:txBody>
      </p:sp>
    </p:spTree>
    <p:extLst>
      <p:ext uri="{BB962C8B-B14F-4D97-AF65-F5344CB8AC3E}">
        <p14:creationId xmlns:p14="http://schemas.microsoft.com/office/powerpoint/2010/main" val="137760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8594C195-32AB-44A6-969E-CDE5CEE7CCC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370420A-08B8-4C07-B5BF-AC63DEF2D397}" type="slidenum">
              <a:rPr lang="en-US" altLang="en-US" sz="1200">
                <a:latin typeface="Calibri" panose="020F0502020204030204" pitchFamily="34" charset="0"/>
              </a:rPr>
              <a:pPr eaLnBrk="1" hangingPunct="1"/>
              <a:t>19</a:t>
            </a:fld>
            <a:endParaRPr lang="en-US" altLang="en-US" sz="1200">
              <a:latin typeface="Calibri" panose="020F0502020204030204" pitchFamily="34" charset="0"/>
            </a:endParaRPr>
          </a:p>
        </p:txBody>
      </p:sp>
      <p:sp>
        <p:nvSpPr>
          <p:cNvPr id="34819" name="Rectangle 2">
            <a:extLst>
              <a:ext uri="{FF2B5EF4-FFF2-40B4-BE49-F238E27FC236}">
                <a16:creationId xmlns:a16="http://schemas.microsoft.com/office/drawing/2014/main" id="{4D99D8EA-06DA-4811-B8D4-0D274974FD6D}"/>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DD26932C-3709-4D2A-A8AC-3D652327F98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US" altLang="en-US">
                <a:latin typeface="Arial" panose="020B0604020202020204" pitchFamily="34" charset="0"/>
                <a:ea typeface="ＭＳ Ｐゴシック" panose="020B0600070205080204" pitchFamily="34" charset="-128"/>
              </a:rPr>
              <a:t>This slide shows that the ability to read aloud well is no indication of understanding.</a:t>
            </a:r>
          </a:p>
          <a:p>
            <a:pPr marL="171447" indent="-171447">
              <a:buFontTx/>
              <a:buChar char="•"/>
            </a:pPr>
            <a:r>
              <a:rPr lang="en-US" altLang="en-US">
                <a:latin typeface="Arial" panose="020B0604020202020204" pitchFamily="34" charset="0"/>
                <a:ea typeface="ＭＳ Ｐゴシック" panose="020B0600070205080204" pitchFamily="34" charset="-128"/>
              </a:rPr>
              <a:t>Reading comprehension has to be taught.</a:t>
            </a:r>
          </a:p>
          <a:p>
            <a:pPr marL="171447" indent="-171447">
              <a:buFontTx/>
              <a:buChar char="•"/>
            </a:pPr>
            <a:r>
              <a:rPr lang="en-US" altLang="en-US">
                <a:latin typeface="Arial" panose="020B0604020202020204" pitchFamily="34" charset="0"/>
                <a:ea typeface="ＭＳ Ｐゴシック" panose="020B0600070205080204" pitchFamily="34" charset="-128"/>
              </a:rPr>
              <a:t>Language has to be taught, defined, used and understood.</a:t>
            </a:r>
          </a:p>
        </p:txBody>
      </p:sp>
    </p:spTree>
    <p:extLst>
      <p:ext uri="{BB962C8B-B14F-4D97-AF65-F5344CB8AC3E}">
        <p14:creationId xmlns:p14="http://schemas.microsoft.com/office/powerpoint/2010/main" val="18447329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Vipers is an acronym to aid recall of the 6 reading domains that form the reading curriculum. They are key areas which children need to know and understand in order to improve their comprehension of texts.</a:t>
            </a:r>
          </a:p>
          <a:p>
            <a:endParaRPr lang="en-GB" dirty="0"/>
          </a:p>
          <a:p>
            <a:r>
              <a:rPr lang="en-GB" dirty="0"/>
              <a:t>These 6 domains focus on the comprehension aspect of reading and not on the mechanics of reading – decoding, fluency, prosody.</a:t>
            </a:r>
          </a:p>
          <a:p>
            <a:endParaRPr lang="en-GB" dirty="0"/>
          </a:p>
          <a:p>
            <a:r>
              <a:rPr lang="en-GB" dirty="0"/>
              <a:t>VIPERS is our new method that will replace READ to teach and develop secure comprehension skills. It is a way of ensuring that adults ask, and children are familiar with being asked a range of questions. </a:t>
            </a:r>
          </a:p>
          <a:p>
            <a:endParaRPr lang="en-GB" dirty="0"/>
          </a:p>
          <a:p>
            <a:r>
              <a:rPr lang="en-GB" dirty="0"/>
              <a:t>It allows teachers to track the question types being asked and pupils responses allowing for targeted questioning.</a:t>
            </a:r>
          </a:p>
        </p:txBody>
      </p:sp>
      <p:sp>
        <p:nvSpPr>
          <p:cNvPr id="4" name="Slide Number Placeholder 3"/>
          <p:cNvSpPr>
            <a:spLocks noGrp="1"/>
          </p:cNvSpPr>
          <p:nvPr>
            <p:ph type="sldNum" sz="quarter" idx="10"/>
          </p:nvPr>
        </p:nvSpPr>
        <p:spPr/>
        <p:txBody>
          <a:bodyPr/>
          <a:lstStyle/>
          <a:p>
            <a:fld id="{63EC6687-7ABC-4E48-910B-6B0ECCDD97FE}" type="slidenum">
              <a:rPr lang="en-GB" smtClean="0"/>
              <a:t>20</a:t>
            </a:fld>
            <a:endParaRPr lang="en-GB"/>
          </a:p>
        </p:txBody>
      </p:sp>
    </p:spTree>
    <p:extLst>
      <p:ext uri="{BB962C8B-B14F-4D97-AF65-F5344CB8AC3E}">
        <p14:creationId xmlns:p14="http://schemas.microsoft.com/office/powerpoint/2010/main" val="35101431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21</a:t>
            </a:fld>
            <a:endParaRPr lang="en-GB"/>
          </a:p>
        </p:txBody>
      </p:sp>
    </p:spTree>
    <p:extLst>
      <p:ext uri="{BB962C8B-B14F-4D97-AF65-F5344CB8AC3E}">
        <p14:creationId xmlns:p14="http://schemas.microsoft.com/office/powerpoint/2010/main" val="8695630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22</a:t>
            </a:fld>
            <a:endParaRPr lang="en-GB"/>
          </a:p>
        </p:txBody>
      </p:sp>
    </p:spTree>
    <p:extLst>
      <p:ext uri="{BB962C8B-B14F-4D97-AF65-F5344CB8AC3E}">
        <p14:creationId xmlns:p14="http://schemas.microsoft.com/office/powerpoint/2010/main" val="4127933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23</a:t>
            </a:fld>
            <a:endParaRPr lang="en-GB"/>
          </a:p>
        </p:txBody>
      </p:sp>
    </p:spTree>
    <p:extLst>
      <p:ext uri="{BB962C8B-B14F-4D97-AF65-F5344CB8AC3E}">
        <p14:creationId xmlns:p14="http://schemas.microsoft.com/office/powerpoint/2010/main" val="3698730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24</a:t>
            </a:fld>
            <a:endParaRPr lang="en-GB"/>
          </a:p>
        </p:txBody>
      </p:sp>
    </p:spTree>
    <p:extLst>
      <p:ext uri="{BB962C8B-B14F-4D97-AF65-F5344CB8AC3E}">
        <p14:creationId xmlns:p14="http://schemas.microsoft.com/office/powerpoint/2010/main" val="511448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25</a:t>
            </a:fld>
            <a:endParaRPr lang="en-GB"/>
          </a:p>
        </p:txBody>
      </p:sp>
    </p:spTree>
    <p:extLst>
      <p:ext uri="{BB962C8B-B14F-4D97-AF65-F5344CB8AC3E}">
        <p14:creationId xmlns:p14="http://schemas.microsoft.com/office/powerpoint/2010/main" val="30612307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26</a:t>
            </a:fld>
            <a:endParaRPr lang="en-GB"/>
          </a:p>
        </p:txBody>
      </p:sp>
    </p:spTree>
    <p:extLst>
      <p:ext uri="{BB962C8B-B14F-4D97-AF65-F5344CB8AC3E}">
        <p14:creationId xmlns:p14="http://schemas.microsoft.com/office/powerpoint/2010/main" val="5771596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27</a:t>
            </a:fld>
            <a:endParaRPr lang="en-GB"/>
          </a:p>
        </p:txBody>
      </p:sp>
    </p:spTree>
    <p:extLst>
      <p:ext uri="{BB962C8B-B14F-4D97-AF65-F5344CB8AC3E}">
        <p14:creationId xmlns:p14="http://schemas.microsoft.com/office/powerpoint/2010/main" val="26624042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28</a:t>
            </a:fld>
            <a:endParaRPr lang="en-GB"/>
          </a:p>
        </p:txBody>
      </p:sp>
    </p:spTree>
    <p:extLst>
      <p:ext uri="{BB962C8B-B14F-4D97-AF65-F5344CB8AC3E}">
        <p14:creationId xmlns:p14="http://schemas.microsoft.com/office/powerpoint/2010/main" val="4279658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29</a:t>
            </a:fld>
            <a:endParaRPr lang="en-GB"/>
          </a:p>
        </p:txBody>
      </p:sp>
    </p:spTree>
    <p:extLst>
      <p:ext uri="{BB962C8B-B14F-4D97-AF65-F5344CB8AC3E}">
        <p14:creationId xmlns:p14="http://schemas.microsoft.com/office/powerpoint/2010/main" val="25795853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30</a:t>
            </a:fld>
            <a:endParaRPr lang="en-GB"/>
          </a:p>
        </p:txBody>
      </p:sp>
    </p:spTree>
    <p:extLst>
      <p:ext uri="{BB962C8B-B14F-4D97-AF65-F5344CB8AC3E}">
        <p14:creationId xmlns:p14="http://schemas.microsoft.com/office/powerpoint/2010/main" val="3388860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A2294D16-B81D-4D05-BB9F-AEC858F3299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8C214EC-D1C8-4317-B809-E303DFB4AC55}" type="slidenum">
              <a:rPr lang="en-US" altLang="en-US" sz="1200">
                <a:latin typeface="Calibri" panose="020F0502020204030204" pitchFamily="34" charset="0"/>
              </a:rPr>
              <a:pPr eaLnBrk="1" hangingPunct="1"/>
              <a:t>31</a:t>
            </a:fld>
            <a:endParaRPr lang="en-US" altLang="en-US" sz="1200">
              <a:latin typeface="Calibri" panose="020F0502020204030204" pitchFamily="34" charset="0"/>
            </a:endParaRPr>
          </a:p>
        </p:txBody>
      </p:sp>
      <p:sp>
        <p:nvSpPr>
          <p:cNvPr id="41987" name="Rectangle 2">
            <a:extLst>
              <a:ext uri="{FF2B5EF4-FFF2-40B4-BE49-F238E27FC236}">
                <a16:creationId xmlns:a16="http://schemas.microsoft.com/office/drawing/2014/main" id="{6EEA6820-82F6-460A-8859-D6E9B80F491E}"/>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96CA8606-45CB-449E-A9CC-1B7B0E5946A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US" altLang="en-US" dirty="0">
                <a:latin typeface="Arial" panose="020B0604020202020204" pitchFamily="34" charset="0"/>
                <a:ea typeface="ＭＳ Ｐゴシック" panose="020B0600070205080204" pitchFamily="34" charset="-128"/>
              </a:rPr>
              <a:t>Respect choices – reading the computer or comics or sports magazines is still reading.</a:t>
            </a:r>
          </a:p>
          <a:p>
            <a:pPr marL="171447" indent="-171447">
              <a:buFontTx/>
              <a:buChar char="•"/>
            </a:pPr>
            <a:r>
              <a:rPr lang="en-US" altLang="en-US" dirty="0">
                <a:latin typeface="Arial" panose="020B0604020202020204" pitchFamily="34" charset="0"/>
                <a:ea typeface="ＭＳ Ｐゴシック" panose="020B0600070205080204" pitchFamily="34" charset="-128"/>
              </a:rPr>
              <a:t>Share </a:t>
            </a:r>
            <a:r>
              <a:rPr lang="en-US" altLang="en-US" dirty="0" err="1">
                <a:latin typeface="Arial" panose="020B0604020202020204" pitchFamily="34" charset="0"/>
                <a:ea typeface="ＭＳ Ｐゴシック" panose="020B0600070205080204" pitchFamily="34" charset="-128"/>
              </a:rPr>
              <a:t>favourte</a:t>
            </a:r>
            <a:r>
              <a:rPr lang="en-US" altLang="en-US" dirty="0">
                <a:latin typeface="Arial" panose="020B0604020202020204" pitchFamily="34" charset="0"/>
                <a:ea typeface="ＭＳ Ｐゴシック" panose="020B0600070205080204" pitchFamily="34" charset="-128"/>
              </a:rPr>
              <a:t> </a:t>
            </a:r>
            <a:r>
              <a:rPr lang="en-US" altLang="en-US" dirty="0" err="1">
                <a:latin typeface="Arial" panose="020B0604020202020204" pitchFamily="34" charset="0"/>
                <a:ea typeface="ＭＳ Ｐゴシック" panose="020B0600070205080204" pitchFamily="34" charset="-128"/>
              </a:rPr>
              <a:t>boks</a:t>
            </a:r>
            <a:endParaRPr lang="en-US"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3255659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4AD2BA9F-F03E-452F-85F8-85979CE4BFE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B5D129C1-6E49-4FAA-B3C9-358893D3B012}" type="slidenum">
              <a:rPr lang="en-US" altLang="en-US" sz="1200">
                <a:latin typeface="Calibri" panose="020F0502020204030204" pitchFamily="34" charset="0"/>
              </a:rPr>
              <a:pPr eaLnBrk="1" hangingPunct="1"/>
              <a:t>32</a:t>
            </a:fld>
            <a:endParaRPr lang="en-US" altLang="en-US" sz="1200">
              <a:latin typeface="Calibri" panose="020F0502020204030204" pitchFamily="34" charset="0"/>
            </a:endParaRPr>
          </a:p>
        </p:txBody>
      </p:sp>
      <p:sp>
        <p:nvSpPr>
          <p:cNvPr id="47107" name="Rectangle 2">
            <a:extLst>
              <a:ext uri="{FF2B5EF4-FFF2-40B4-BE49-F238E27FC236}">
                <a16:creationId xmlns:a16="http://schemas.microsoft.com/office/drawing/2014/main" id="{3004DEE2-96AE-4284-BAF7-9FB5D362C89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61FC33E7-9653-425C-862B-73AB82651B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9765577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b="0" i="0" kern="1200" dirty="0">
                <a:solidFill>
                  <a:schemeClr val="tx1"/>
                </a:solidFill>
                <a:effectLst/>
                <a:latin typeface="+mn-lt"/>
                <a:ea typeface="+mn-ea"/>
                <a:cs typeface="+mn-cs"/>
              </a:rPr>
              <a:t> Reading aloud makes it easier to remember words than if you read them silently. This is key for young readers who are building their vocabulary. Oral reading also helps students build their reading speed, allowing them to read larger texts with ease.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Reading aloud has another big advantage—it’s a great tool for evaluating a child’s reading ability. Listening to your child read aloud can help you determine how well they are reading and where they may need to improve. Here are three key areas to help you measure your child’s reading ability through oral reading.</a:t>
            </a:r>
          </a:p>
          <a:p>
            <a:pPr marL="171447" indent="-171447">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33</a:t>
            </a:fld>
            <a:endParaRPr lang="en-GB" altLang="en-US" sz="1200"/>
          </a:p>
        </p:txBody>
      </p:sp>
    </p:spTree>
    <p:extLst>
      <p:ext uri="{BB962C8B-B14F-4D97-AF65-F5344CB8AC3E}">
        <p14:creationId xmlns:p14="http://schemas.microsoft.com/office/powerpoint/2010/main" val="34025594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3319" indent="-173319">
              <a:buFontTx/>
              <a:buChar char="•"/>
            </a:pPr>
            <a:r>
              <a:rPr lang="en-GB" altLang="en-US" dirty="0">
                <a:latin typeface="Arial" panose="020B0604020202020204" pitchFamily="34" charset="0"/>
                <a:ea typeface="ＭＳ Ｐゴシック" panose="020B0600070205080204" pitchFamily="34" charset="-128"/>
              </a:rPr>
              <a:t>Make it fun </a:t>
            </a: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51048" indent="-288865" eaLnBrk="0" hangingPunct="0">
              <a:defRPr sz="2400">
                <a:solidFill>
                  <a:schemeClr val="tx1"/>
                </a:solidFill>
                <a:latin typeface="Arial" panose="020B0604020202020204" pitchFamily="34" charset="0"/>
                <a:ea typeface="ＭＳ Ｐゴシック" panose="020B0600070205080204" pitchFamily="34" charset="-128"/>
              </a:defRPr>
            </a:lvl2pPr>
            <a:lvl3pPr marL="1155459" indent="-231092" eaLnBrk="0" hangingPunct="0">
              <a:defRPr sz="2400">
                <a:solidFill>
                  <a:schemeClr val="tx1"/>
                </a:solidFill>
                <a:latin typeface="Arial" panose="020B0604020202020204" pitchFamily="34" charset="0"/>
                <a:ea typeface="ＭＳ Ｐゴシック" panose="020B0600070205080204" pitchFamily="34" charset="-128"/>
              </a:defRPr>
            </a:lvl3pPr>
            <a:lvl4pPr marL="1617642" indent="-231092" eaLnBrk="0" hangingPunct="0">
              <a:defRPr sz="2400">
                <a:solidFill>
                  <a:schemeClr val="tx1"/>
                </a:solidFill>
                <a:latin typeface="Arial" panose="020B0604020202020204" pitchFamily="34" charset="0"/>
                <a:ea typeface="ＭＳ Ｐゴシック" panose="020B0600070205080204" pitchFamily="34" charset="-128"/>
              </a:defRPr>
            </a:lvl4pPr>
            <a:lvl5pPr marL="2079826" indent="-231092" eaLnBrk="0" hangingPunct="0">
              <a:defRPr sz="2400">
                <a:solidFill>
                  <a:schemeClr val="tx1"/>
                </a:solidFill>
                <a:latin typeface="Arial" panose="020B0604020202020204" pitchFamily="34" charset="0"/>
                <a:ea typeface="ＭＳ Ｐゴシック" panose="020B0600070205080204" pitchFamily="34" charset="-128"/>
              </a:defRPr>
            </a:lvl5pPr>
            <a:lvl6pPr marL="2542009"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3004193"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66376"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928560"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34</a:t>
            </a:fld>
            <a:endParaRPr lang="en-GB" altLang="en-US" sz="1200"/>
          </a:p>
        </p:txBody>
      </p:sp>
    </p:spTree>
    <p:extLst>
      <p:ext uri="{BB962C8B-B14F-4D97-AF65-F5344CB8AC3E}">
        <p14:creationId xmlns:p14="http://schemas.microsoft.com/office/powerpoint/2010/main" val="7322067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GB" sz="1200" b="0" i="0" kern="1200" dirty="0">
                <a:solidFill>
                  <a:schemeClr val="tx1"/>
                </a:solidFill>
                <a:effectLst/>
                <a:latin typeface="+mn-lt"/>
                <a:ea typeface="+mn-ea"/>
                <a:cs typeface="+mn-cs"/>
              </a:rPr>
              <a:t>Reading for pleasure is important for children because it sparks their imagination, improves their empathy and helps them learn to love learning. </a:t>
            </a:r>
          </a:p>
          <a:p>
            <a:pPr marL="171447" indent="-171447">
              <a:buFontTx/>
              <a:buChar char="•"/>
            </a:pPr>
            <a:r>
              <a:rPr lang="en-GB" sz="1200" b="0" i="0" kern="1200" dirty="0">
                <a:solidFill>
                  <a:schemeClr val="tx1"/>
                </a:solidFill>
                <a:effectLst/>
                <a:latin typeface="+mn-lt"/>
                <a:ea typeface="+mn-ea"/>
                <a:cs typeface="+mn-cs"/>
              </a:rPr>
              <a:t>Reading for pleasure is also important for children because it helps them develop essential literacy skills. </a:t>
            </a:r>
          </a:p>
          <a:p>
            <a:pPr marL="171447" indent="-171447">
              <a:buFontTx/>
              <a:buChar char="•"/>
            </a:pPr>
            <a:r>
              <a:rPr lang="en-GB" sz="1200" b="0" i="0" kern="1200" dirty="0">
                <a:solidFill>
                  <a:schemeClr val="tx1"/>
                </a:solidFill>
                <a:effectLst/>
                <a:latin typeface="+mn-lt"/>
                <a:ea typeface="+mn-ea"/>
                <a:cs typeface="+mn-cs"/>
              </a:rPr>
              <a:t>Overall, reading is crucial for learning and development.</a:t>
            </a: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35</a:t>
            </a:fld>
            <a:endParaRPr lang="en-GB" altLang="en-US" sz="1200"/>
          </a:p>
        </p:txBody>
      </p:sp>
    </p:spTree>
    <p:extLst>
      <p:ext uri="{BB962C8B-B14F-4D97-AF65-F5344CB8AC3E}">
        <p14:creationId xmlns:p14="http://schemas.microsoft.com/office/powerpoint/2010/main" val="20347997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3319" indent="-173319">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51048" indent="-288865" eaLnBrk="0" hangingPunct="0">
              <a:defRPr sz="2400">
                <a:solidFill>
                  <a:schemeClr val="tx1"/>
                </a:solidFill>
                <a:latin typeface="Arial" panose="020B0604020202020204" pitchFamily="34" charset="0"/>
                <a:ea typeface="ＭＳ Ｐゴシック" panose="020B0600070205080204" pitchFamily="34" charset="-128"/>
              </a:defRPr>
            </a:lvl2pPr>
            <a:lvl3pPr marL="1155459" indent="-231092" eaLnBrk="0" hangingPunct="0">
              <a:defRPr sz="2400">
                <a:solidFill>
                  <a:schemeClr val="tx1"/>
                </a:solidFill>
                <a:latin typeface="Arial" panose="020B0604020202020204" pitchFamily="34" charset="0"/>
                <a:ea typeface="ＭＳ Ｐゴシック" panose="020B0600070205080204" pitchFamily="34" charset="-128"/>
              </a:defRPr>
            </a:lvl3pPr>
            <a:lvl4pPr marL="1617642" indent="-231092" eaLnBrk="0" hangingPunct="0">
              <a:defRPr sz="2400">
                <a:solidFill>
                  <a:schemeClr val="tx1"/>
                </a:solidFill>
                <a:latin typeface="Arial" panose="020B0604020202020204" pitchFamily="34" charset="0"/>
                <a:ea typeface="ＭＳ Ｐゴシック" panose="020B0600070205080204" pitchFamily="34" charset="-128"/>
              </a:defRPr>
            </a:lvl4pPr>
            <a:lvl5pPr marL="2079826" indent="-231092" eaLnBrk="0" hangingPunct="0">
              <a:defRPr sz="2400">
                <a:solidFill>
                  <a:schemeClr val="tx1"/>
                </a:solidFill>
                <a:latin typeface="Arial" panose="020B0604020202020204" pitchFamily="34" charset="0"/>
                <a:ea typeface="ＭＳ Ｐゴシック" panose="020B0600070205080204" pitchFamily="34" charset="-128"/>
              </a:defRPr>
            </a:lvl5pPr>
            <a:lvl6pPr marL="2542009"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3004193"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66376"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928560"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36</a:t>
            </a:fld>
            <a:endParaRPr lang="en-GB" altLang="en-US" sz="1200"/>
          </a:p>
        </p:txBody>
      </p:sp>
    </p:spTree>
    <p:extLst>
      <p:ext uri="{BB962C8B-B14F-4D97-AF65-F5344CB8AC3E}">
        <p14:creationId xmlns:p14="http://schemas.microsoft.com/office/powerpoint/2010/main" val="31558711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3319" indent="-173319">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51048" indent="-288865" eaLnBrk="0" hangingPunct="0">
              <a:defRPr sz="2400">
                <a:solidFill>
                  <a:schemeClr val="tx1"/>
                </a:solidFill>
                <a:latin typeface="Arial" panose="020B0604020202020204" pitchFamily="34" charset="0"/>
                <a:ea typeface="ＭＳ Ｐゴシック" panose="020B0600070205080204" pitchFamily="34" charset="-128"/>
              </a:defRPr>
            </a:lvl2pPr>
            <a:lvl3pPr marL="1155459" indent="-231092" eaLnBrk="0" hangingPunct="0">
              <a:defRPr sz="2400">
                <a:solidFill>
                  <a:schemeClr val="tx1"/>
                </a:solidFill>
                <a:latin typeface="Arial" panose="020B0604020202020204" pitchFamily="34" charset="0"/>
                <a:ea typeface="ＭＳ Ｐゴシック" panose="020B0600070205080204" pitchFamily="34" charset="-128"/>
              </a:defRPr>
            </a:lvl3pPr>
            <a:lvl4pPr marL="1617642" indent="-231092" eaLnBrk="0" hangingPunct="0">
              <a:defRPr sz="2400">
                <a:solidFill>
                  <a:schemeClr val="tx1"/>
                </a:solidFill>
                <a:latin typeface="Arial" panose="020B0604020202020204" pitchFamily="34" charset="0"/>
                <a:ea typeface="ＭＳ Ｐゴシック" panose="020B0600070205080204" pitchFamily="34" charset="-128"/>
              </a:defRPr>
            </a:lvl4pPr>
            <a:lvl5pPr marL="2079826" indent="-231092" eaLnBrk="0" hangingPunct="0">
              <a:defRPr sz="2400">
                <a:solidFill>
                  <a:schemeClr val="tx1"/>
                </a:solidFill>
                <a:latin typeface="Arial" panose="020B0604020202020204" pitchFamily="34" charset="0"/>
                <a:ea typeface="ＭＳ Ｐゴシック" panose="020B0600070205080204" pitchFamily="34" charset="-128"/>
              </a:defRPr>
            </a:lvl5pPr>
            <a:lvl6pPr marL="2542009"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3004193"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66376"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928560"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37</a:t>
            </a:fld>
            <a:endParaRPr lang="en-GB" altLang="en-US" sz="1200"/>
          </a:p>
        </p:txBody>
      </p:sp>
    </p:spTree>
    <p:extLst>
      <p:ext uri="{BB962C8B-B14F-4D97-AF65-F5344CB8AC3E}">
        <p14:creationId xmlns:p14="http://schemas.microsoft.com/office/powerpoint/2010/main" val="18415504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3319" indent="-173319">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51048" indent="-288865" eaLnBrk="0" hangingPunct="0">
              <a:defRPr sz="2400">
                <a:solidFill>
                  <a:schemeClr val="tx1"/>
                </a:solidFill>
                <a:latin typeface="Arial" panose="020B0604020202020204" pitchFamily="34" charset="0"/>
                <a:ea typeface="ＭＳ Ｐゴシック" panose="020B0600070205080204" pitchFamily="34" charset="-128"/>
              </a:defRPr>
            </a:lvl2pPr>
            <a:lvl3pPr marL="1155459" indent="-231092" eaLnBrk="0" hangingPunct="0">
              <a:defRPr sz="2400">
                <a:solidFill>
                  <a:schemeClr val="tx1"/>
                </a:solidFill>
                <a:latin typeface="Arial" panose="020B0604020202020204" pitchFamily="34" charset="0"/>
                <a:ea typeface="ＭＳ Ｐゴシック" panose="020B0600070205080204" pitchFamily="34" charset="-128"/>
              </a:defRPr>
            </a:lvl3pPr>
            <a:lvl4pPr marL="1617642" indent="-231092" eaLnBrk="0" hangingPunct="0">
              <a:defRPr sz="2400">
                <a:solidFill>
                  <a:schemeClr val="tx1"/>
                </a:solidFill>
                <a:latin typeface="Arial" panose="020B0604020202020204" pitchFamily="34" charset="0"/>
                <a:ea typeface="ＭＳ Ｐゴシック" panose="020B0600070205080204" pitchFamily="34" charset="-128"/>
              </a:defRPr>
            </a:lvl4pPr>
            <a:lvl5pPr marL="2079826" indent="-231092" eaLnBrk="0" hangingPunct="0">
              <a:defRPr sz="2400">
                <a:solidFill>
                  <a:schemeClr val="tx1"/>
                </a:solidFill>
                <a:latin typeface="Arial" panose="020B0604020202020204" pitchFamily="34" charset="0"/>
                <a:ea typeface="ＭＳ Ｐゴシック" panose="020B0600070205080204" pitchFamily="34" charset="-128"/>
              </a:defRPr>
            </a:lvl5pPr>
            <a:lvl6pPr marL="2542009"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3004193"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66376"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928560"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38</a:t>
            </a:fld>
            <a:endParaRPr lang="en-GB" altLang="en-US" sz="1200"/>
          </a:p>
        </p:txBody>
      </p:sp>
    </p:spTree>
    <p:extLst>
      <p:ext uri="{BB962C8B-B14F-4D97-AF65-F5344CB8AC3E}">
        <p14:creationId xmlns:p14="http://schemas.microsoft.com/office/powerpoint/2010/main" val="19436488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39</a:t>
            </a:fld>
            <a:endParaRPr lang="en-GB" altLang="en-US" sz="1200"/>
          </a:p>
        </p:txBody>
      </p:sp>
    </p:spTree>
    <p:extLst>
      <p:ext uri="{BB962C8B-B14F-4D97-AF65-F5344CB8AC3E}">
        <p14:creationId xmlns:p14="http://schemas.microsoft.com/office/powerpoint/2010/main" val="17643977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40</a:t>
            </a:fld>
            <a:endParaRPr lang="en-GB" altLang="en-US" sz="1200"/>
          </a:p>
        </p:txBody>
      </p:sp>
    </p:spTree>
    <p:extLst>
      <p:ext uri="{BB962C8B-B14F-4D97-AF65-F5344CB8AC3E}">
        <p14:creationId xmlns:p14="http://schemas.microsoft.com/office/powerpoint/2010/main" val="39333930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GB" sz="1200" b="0" i="0" kern="1200" dirty="0">
                <a:solidFill>
                  <a:schemeClr val="tx1"/>
                </a:solidFill>
                <a:effectLst/>
                <a:latin typeface="+mn-lt"/>
                <a:ea typeface="+mn-ea"/>
                <a:cs typeface="+mn-cs"/>
              </a:rPr>
              <a:t>Reading is a skill that most of us take for granted, yet is one that is essential for being able to get on in life. </a:t>
            </a:r>
          </a:p>
          <a:p>
            <a:pPr marL="171447" indent="-171447">
              <a:buFontTx/>
              <a:buChar char="•"/>
            </a:pPr>
            <a:r>
              <a:rPr lang="en-GB" sz="1200" b="0" i="0" kern="1200" dirty="0">
                <a:solidFill>
                  <a:schemeClr val="tx1"/>
                </a:solidFill>
                <a:effectLst/>
                <a:latin typeface="+mn-lt"/>
                <a:ea typeface="+mn-ea"/>
                <a:cs typeface="+mn-cs"/>
              </a:rPr>
              <a:t>As a child grows up, being able to read well not only enables them to discover new facts and to learn at school, but also opens them up to a world of new ideas, stories and opportunities. </a:t>
            </a:r>
          </a:p>
          <a:p>
            <a:pPr marL="171447" indent="-171447">
              <a:buFontTx/>
              <a:buChar char="•"/>
            </a:pPr>
            <a:r>
              <a:rPr lang="en-GB" sz="1200" b="0" i="0" kern="1200" dirty="0">
                <a:solidFill>
                  <a:schemeClr val="tx1"/>
                </a:solidFill>
                <a:effectLst/>
                <a:latin typeface="+mn-lt"/>
                <a:ea typeface="+mn-ea"/>
                <a:cs typeface="+mn-cs"/>
              </a:rPr>
              <a:t>As research shows, children who read for pleasure will achieve more than those that don’t in later life.</a:t>
            </a:r>
          </a:p>
          <a:p>
            <a:pPr marL="171447" indent="-171447">
              <a:buFontTx/>
              <a:buChar char="•"/>
            </a:pPr>
            <a:r>
              <a:rPr lang="en-GB" sz="1200" b="0" i="0" kern="1200" dirty="0">
                <a:solidFill>
                  <a:schemeClr val="tx1"/>
                </a:solidFill>
                <a:effectLst/>
                <a:latin typeface="+mn-lt"/>
                <a:ea typeface="+mn-ea"/>
                <a:cs typeface="+mn-cs"/>
              </a:rPr>
              <a:t>All the decisions we make as a school on reading, are based on research – we are well informed and up to the minute.  All our staff are committed to ensuring that all children become independent and fluent readers during their time at our school. We want our children to enjoy books as much as we do!</a:t>
            </a: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41</a:t>
            </a:fld>
            <a:endParaRPr lang="en-GB" altLang="en-US" sz="1200"/>
          </a:p>
        </p:txBody>
      </p:sp>
    </p:spTree>
    <p:extLst>
      <p:ext uri="{BB962C8B-B14F-4D97-AF65-F5344CB8AC3E}">
        <p14:creationId xmlns:p14="http://schemas.microsoft.com/office/powerpoint/2010/main" val="23118599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2B42A-4E16-49EB-91CF-ECAAD8CB6EB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49F8C90-0F81-4720-BC05-EA6E7B7069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1A33503-3CE9-4753-8737-7E88901AA679}"/>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78F7CA66-5768-46A1-885B-3C89F6B51B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76682A-060C-44EA-AA29-D175494F8E8E}"/>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4016946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04BB9-526B-4B6C-8EF5-1CCEDE12AC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F072D1-40F9-423E-8D2F-C775DB71955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92E367-1B71-4101-B9D1-CA366EB63686}"/>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8A4D8E57-97DB-44B4-984D-BC18CCA17C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C93583-C6B1-48EB-AD2F-4ED4996ABCCE}"/>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559390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81A4F-1B3D-4D8A-94F9-908965AF71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C79E153-BAA9-4AC3-865C-807721E5ED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759BE38-B6A4-4DF5-8756-9B1486180320}"/>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A9B5B5F1-D669-47FF-A91A-06DA248455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1465B4-BA90-4F13-923B-E2E6C11D50DA}"/>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91091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25CE7-1CC9-40BD-B67E-0F655C8CAD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CCB3CF-0551-4D0A-B2EF-1EEC2803D3E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17A4C5-6CC4-4156-8ACD-537249AB357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7B60A0-F3C4-4406-9CF1-0E86D93E761E}"/>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6" name="Footer Placeholder 5">
            <a:extLst>
              <a:ext uri="{FF2B5EF4-FFF2-40B4-BE49-F238E27FC236}">
                <a16:creationId xmlns:a16="http://schemas.microsoft.com/office/drawing/2014/main" id="{A45D80A4-771B-4770-91ED-2BD2932614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17FE42-670B-4E3B-848A-B5DD4A44C111}"/>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430906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8EF51-52E8-4FAA-BAE6-AC7FC1A329F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F6565D-7C78-4211-BF0A-DB8B5C1CA6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E5D4D5-79DE-420F-BD3B-5F26BD62814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8F40B6F-AAAA-484A-88CA-4FA900FF08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5944CA9-A429-4213-8D31-754D647D653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0B79107-2885-4993-A3B0-F74AE5D31F39}"/>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8" name="Footer Placeholder 7">
            <a:extLst>
              <a:ext uri="{FF2B5EF4-FFF2-40B4-BE49-F238E27FC236}">
                <a16:creationId xmlns:a16="http://schemas.microsoft.com/office/drawing/2014/main" id="{0761CFD9-CCEC-480A-B74A-B2EF12221F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10342A-1DBA-4A73-83EF-B0236EE30800}"/>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2639689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EE665-1F2D-495C-AE0B-703131A971B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A8C5F5B-A952-4D34-90EC-22652EB99B77}"/>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4" name="Footer Placeholder 3">
            <a:extLst>
              <a:ext uri="{FF2B5EF4-FFF2-40B4-BE49-F238E27FC236}">
                <a16:creationId xmlns:a16="http://schemas.microsoft.com/office/drawing/2014/main" id="{2B7048BD-78C1-4F37-9872-D4C12AF80E2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0DD17F4-9BD6-4969-BD5B-3F93D242644A}"/>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746182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61D0AE-4653-496C-9DF6-779A3974809F}"/>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3" name="Footer Placeholder 2">
            <a:extLst>
              <a:ext uri="{FF2B5EF4-FFF2-40B4-BE49-F238E27FC236}">
                <a16:creationId xmlns:a16="http://schemas.microsoft.com/office/drawing/2014/main" id="{0B64D18E-A7AD-45D4-8E1C-2504238AD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8D4C464-3D73-48EB-89DC-4CF57E7063C3}"/>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016608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7B0D-1806-4DC0-B961-64001080DE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B586ADF-8A5B-4296-B36D-63BCD21D3F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07484-9E92-40ED-BF42-CB3E944AF4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FECF639-DF49-4992-BF66-510E23733E97}"/>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6" name="Footer Placeholder 5">
            <a:extLst>
              <a:ext uri="{FF2B5EF4-FFF2-40B4-BE49-F238E27FC236}">
                <a16:creationId xmlns:a16="http://schemas.microsoft.com/office/drawing/2014/main" id="{D37B3E56-6379-45CD-A8B6-762BCCEDE7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837DE7-B0CC-4AFB-8F43-596B156906C8}"/>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2806315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B6D50-AD62-4069-8410-487C4B1DD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67CD7A-0ECA-4905-84ED-DD3C2D6418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F5F4808-33CB-4F6E-8412-B690DB0E71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E44BAF0-14C5-4F87-A746-CEC5DA4679E4}"/>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6" name="Footer Placeholder 5">
            <a:extLst>
              <a:ext uri="{FF2B5EF4-FFF2-40B4-BE49-F238E27FC236}">
                <a16:creationId xmlns:a16="http://schemas.microsoft.com/office/drawing/2014/main" id="{823E9737-7E6D-4D14-BFBC-51A4A985BE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ED1EA2-1841-4294-AF77-CDD18BB7E506}"/>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053114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3F96C-3C48-4203-8F9F-4E14E4B238D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B75B88-9253-4BBF-96D4-20BFCA14E04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372896-8E9E-4CD9-8E52-BA88FA0218C7}"/>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95016350-2E27-48CD-BA14-7CD8BC037C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DB145F-6879-4144-8308-CE8D1E626FB0}"/>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725218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80F42C-A2BC-45AD-851A-0FF6201DFF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2BD63C-8DA3-4CB4-947A-465F7A0D905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673B38-2D49-409D-8A0D-9C38F54FF719}"/>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99CC6DA7-D63D-4A2D-B68D-4283B6737C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B7681D-AF62-48C2-986A-0591153782CA}"/>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486409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1" y="485775"/>
            <a:ext cx="8174567"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2205039"/>
            <a:ext cx="5384800" cy="3921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2205039"/>
            <a:ext cx="5384800" cy="3921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D5B0E84-B46D-4316-A78A-BD6273031265}"/>
              </a:ext>
            </a:extLst>
          </p:cNvPr>
          <p:cNvSpPr>
            <a:spLocks noGrp="1"/>
          </p:cNvSpPr>
          <p:nvPr>
            <p:ph type="dt" sz="half" idx="10"/>
          </p:nvPr>
        </p:nvSpPr>
        <p:spPr/>
        <p:txBody>
          <a:bodyPr/>
          <a:lstStyle>
            <a:lvl1pPr>
              <a:defRPr/>
            </a:lvl1pPr>
          </a:lstStyle>
          <a:p>
            <a:pPr>
              <a:defRPr/>
            </a:pPr>
            <a:fld id="{EFEDBC57-3E57-455D-BDCB-9A2607206F01}" type="datetime1">
              <a:rPr lang="en-GB"/>
              <a:pPr>
                <a:defRPr/>
              </a:pPr>
              <a:t>01/05/2024</a:t>
            </a:fld>
            <a:endParaRPr lang="en-GB"/>
          </a:p>
        </p:txBody>
      </p:sp>
      <p:sp>
        <p:nvSpPr>
          <p:cNvPr id="6" name="Footer Placeholder 4">
            <a:extLst>
              <a:ext uri="{FF2B5EF4-FFF2-40B4-BE49-F238E27FC236}">
                <a16:creationId xmlns:a16="http://schemas.microsoft.com/office/drawing/2014/main" id="{4FFCEE8A-879B-432E-B820-57A2509EFFB1}"/>
              </a:ext>
            </a:extLst>
          </p:cNvPr>
          <p:cNvSpPr>
            <a:spLocks noGrp="1"/>
          </p:cNvSpPr>
          <p:nvPr>
            <p:ph type="ftr" sz="quarter" idx="11"/>
          </p:nvPr>
        </p:nvSpPr>
        <p:spPr>
          <a:xfrm>
            <a:off x="4165600" y="6356351"/>
            <a:ext cx="3860800" cy="365125"/>
          </a:xfrm>
          <a:prstGeom prst="rect">
            <a:avLst/>
          </a:prstGeom>
        </p:spPr>
        <p:txBody>
          <a:bodyPr/>
          <a:lstStyle>
            <a:lvl1pPr>
              <a:defRPr>
                <a:latin typeface="Arial" charset="0"/>
              </a:defRPr>
            </a:lvl1pPr>
          </a:lstStyle>
          <a:p>
            <a:pPr>
              <a:defRPr/>
            </a:pPr>
            <a:endParaRPr lang="en-GB"/>
          </a:p>
        </p:txBody>
      </p:sp>
      <p:sp>
        <p:nvSpPr>
          <p:cNvPr id="7" name="Slide Number Placeholder 5">
            <a:extLst>
              <a:ext uri="{FF2B5EF4-FFF2-40B4-BE49-F238E27FC236}">
                <a16:creationId xmlns:a16="http://schemas.microsoft.com/office/drawing/2014/main" id="{EF2DCD71-1DE3-4837-8497-D43CEACFBF36}"/>
              </a:ext>
            </a:extLst>
          </p:cNvPr>
          <p:cNvSpPr>
            <a:spLocks noGrp="1"/>
          </p:cNvSpPr>
          <p:nvPr>
            <p:ph type="sldNum" sz="quarter" idx="12"/>
          </p:nvPr>
        </p:nvSpPr>
        <p:spPr/>
        <p:txBody>
          <a:bodyPr/>
          <a:lstStyle>
            <a:lvl1pPr>
              <a:defRPr/>
            </a:lvl1pPr>
          </a:lstStyle>
          <a:p>
            <a:fld id="{865522F8-58A3-4FE5-9CB9-FFA168EDBC43}" type="slidenum">
              <a:rPr lang="en-GB" altLang="en-US"/>
              <a:pPr/>
              <a:t>‹#›</a:t>
            </a:fld>
            <a:endParaRPr lang="en-GB" altLang="en-US"/>
          </a:p>
        </p:txBody>
      </p:sp>
    </p:spTree>
    <p:extLst>
      <p:ext uri="{BB962C8B-B14F-4D97-AF65-F5344CB8AC3E}">
        <p14:creationId xmlns:p14="http://schemas.microsoft.com/office/powerpoint/2010/main" val="466562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4A5A79-6F1B-4BDE-AFB8-748DEF4D5C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CF95A0-7C0A-4E12-AA6E-DAF244CDCE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170F43-499E-4EF6-9C86-F4BFF1489F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CACFD49E-6202-4B79-AC8A-6AE70DED22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0FEAD95-95E3-4262-B99F-D66B3309B5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97AF4F-5AA4-4F60-92E5-D74CA87D0A4E}" type="slidenum">
              <a:rPr lang="en-GB" smtClean="0"/>
              <a:t>‹#›</a:t>
            </a:fld>
            <a:endParaRPr lang="en-GB"/>
          </a:p>
        </p:txBody>
      </p:sp>
    </p:spTree>
    <p:extLst>
      <p:ext uri="{BB962C8B-B14F-4D97-AF65-F5344CB8AC3E}">
        <p14:creationId xmlns:p14="http://schemas.microsoft.com/office/powerpoint/2010/main" val="27388791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comments" Target="../comments/comment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comments" Target="../comments/comment4.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comments" Target="../comments/comment5.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comments" Target="../comments/comment6.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comments" Target="../comments/comment7.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somdparents.com/wp-content/uploads/2016/07/kids-books2-1024x640.jpg">
            <a:extLst>
              <a:ext uri="{FF2B5EF4-FFF2-40B4-BE49-F238E27FC236}">
                <a16:creationId xmlns:a16="http://schemas.microsoft.com/office/drawing/2014/main" id="{AE5BC242-E618-4D28-B2D3-7ADE02D0B5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346" y="-449178"/>
            <a:ext cx="6773780" cy="4716378"/>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651817E7-22FF-4716-88FB-8956A4356D6D}"/>
              </a:ext>
            </a:extLst>
          </p:cNvPr>
          <p:cNvSpPr>
            <a:spLocks noGrp="1"/>
          </p:cNvSpPr>
          <p:nvPr>
            <p:ph type="subTitle" idx="1"/>
          </p:nvPr>
        </p:nvSpPr>
        <p:spPr/>
        <p:txBody>
          <a:bodyPr>
            <a:normAutofit/>
          </a:bodyPr>
          <a:lstStyle/>
          <a:p>
            <a:r>
              <a:rPr lang="en-GB" sz="4400" dirty="0"/>
              <a:t>Wednesday 8</a:t>
            </a:r>
            <a:r>
              <a:rPr lang="en-GB" sz="4400" baseline="30000" dirty="0"/>
              <a:t>th</a:t>
            </a:r>
            <a:r>
              <a:rPr lang="en-GB" sz="4400" dirty="0"/>
              <a:t> November 2017</a:t>
            </a:r>
          </a:p>
        </p:txBody>
      </p:sp>
      <p:pic>
        <p:nvPicPr>
          <p:cNvPr id="7" name="Picture 4" descr="http://somdparents.com/wp-content/uploads/2016/07/kids-books2-1024x640.jpg">
            <a:extLst>
              <a:ext uri="{FF2B5EF4-FFF2-40B4-BE49-F238E27FC236}">
                <a16:creationId xmlns:a16="http://schemas.microsoft.com/office/drawing/2014/main" id="{0E7DFC41-F7DB-45E1-B5E4-C53BFB0B4E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1566" y="2514769"/>
            <a:ext cx="6773780" cy="471637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static4.businessinsider.com/image/58f8fc770ba0b81c008b4e03-2000">
            <a:extLst>
              <a:ext uri="{FF2B5EF4-FFF2-40B4-BE49-F238E27FC236}">
                <a16:creationId xmlns:a16="http://schemas.microsoft.com/office/drawing/2014/main" id="{14ECB69B-D33C-4131-BAC1-666C595087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3602038"/>
            <a:ext cx="6793497" cy="32559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tatic4.businessinsider.com/image/58f8fc770ba0b81c008b4e03-2000">
            <a:extLst>
              <a:ext uri="{FF2B5EF4-FFF2-40B4-BE49-F238E27FC236}">
                <a16:creationId xmlns:a16="http://schemas.microsoft.com/office/drawing/2014/main" id="{0C259823-C32A-466E-B53F-A6323C100A1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74631" y="-240632"/>
            <a:ext cx="6793497" cy="325596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B9DC4F9-15E0-4605-8298-61DB1968D3F0}"/>
              </a:ext>
            </a:extLst>
          </p:cNvPr>
          <p:cNvSpPr>
            <a:spLocks noGrp="1"/>
          </p:cNvSpPr>
          <p:nvPr>
            <p:ph type="ctrTitle"/>
          </p:nvPr>
        </p:nvSpPr>
        <p:spPr>
          <a:xfrm>
            <a:off x="1359566" y="1487823"/>
            <a:ext cx="9144000" cy="3641722"/>
          </a:xfrm>
          <a:solidFill>
            <a:srgbClr val="CC99FF"/>
          </a:solidFill>
        </p:spPr>
        <p:txBody>
          <a:bodyPr>
            <a:normAutofit fontScale="90000"/>
          </a:bodyPr>
          <a:lstStyle/>
          <a:p>
            <a:r>
              <a:rPr lang="en-GB" sz="9600" dirty="0">
                <a:latin typeface="Cooper Black" panose="0208090404030B020404" pitchFamily="18" charset="0"/>
              </a:rPr>
              <a:t>Reading</a:t>
            </a:r>
            <a:br>
              <a:rPr lang="en-GB" sz="9600" dirty="0">
                <a:latin typeface="Cooper Black" panose="0208090404030B020404" pitchFamily="18" charset="0"/>
              </a:rPr>
            </a:br>
            <a:r>
              <a:rPr lang="en-GB" dirty="0">
                <a:latin typeface="Cooper Black" panose="0208090404030B020404" pitchFamily="18" charset="0"/>
              </a:rPr>
              <a:t>Workshop</a:t>
            </a:r>
            <a:br>
              <a:rPr lang="en-GB" dirty="0">
                <a:latin typeface="Cooper Black" panose="0208090404030B020404" pitchFamily="18" charset="0"/>
              </a:rPr>
            </a:br>
            <a:r>
              <a:rPr lang="en-GB" dirty="0">
                <a:latin typeface="Cooper Black" panose="0208090404030B020404" pitchFamily="18" charset="0"/>
              </a:rPr>
              <a:t>KS2</a:t>
            </a:r>
            <a:br>
              <a:rPr lang="en-GB" dirty="0">
                <a:latin typeface="Cooper Black" panose="0208090404030B020404" pitchFamily="18" charset="0"/>
              </a:rPr>
            </a:br>
            <a:br>
              <a:rPr lang="en-GB" sz="2700" dirty="0">
                <a:latin typeface="Cooper Black" panose="0208090404030B020404" pitchFamily="18" charset="0"/>
              </a:rPr>
            </a:br>
            <a:endParaRPr lang="en-GB" sz="2700" dirty="0">
              <a:latin typeface="Cooper Black" panose="0208090404030B020404" pitchFamily="18" charset="0"/>
            </a:endParaRPr>
          </a:p>
        </p:txBody>
      </p:sp>
    </p:spTree>
    <p:extLst>
      <p:ext uri="{BB962C8B-B14F-4D97-AF65-F5344CB8AC3E}">
        <p14:creationId xmlns:p14="http://schemas.microsoft.com/office/powerpoint/2010/main" val="2020805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254474" y="963038"/>
            <a:ext cx="4216020" cy="2463421"/>
          </a:xfrm>
          <a:prstGeom prst="wedgeEllipseCallout">
            <a:avLst>
              <a:gd name="adj1" fmla="val -42402"/>
              <a:gd name="adj2" fmla="val 54276"/>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Kinetic Letters" panose="02000000000000000000" pitchFamily="50" charset="0"/>
              </a:rPr>
              <a:t>I love our new school library! There are lots of amazing books. I love reading with my friends. </a:t>
            </a:r>
          </a:p>
        </p:txBody>
      </p:sp>
      <p:sp>
        <p:nvSpPr>
          <p:cNvPr id="7" name="Oval Callout 6"/>
          <p:cNvSpPr/>
          <p:nvPr/>
        </p:nvSpPr>
        <p:spPr>
          <a:xfrm>
            <a:off x="3455484" y="2073657"/>
            <a:ext cx="4730037" cy="2279176"/>
          </a:xfrm>
          <a:prstGeom prst="wedgeEllipseCallout">
            <a:avLst>
              <a:gd name="adj1" fmla="val -7687"/>
              <a:gd name="adj2" fmla="val 46543"/>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Kinetic Letters" panose="02000000000000000000" pitchFamily="50" charset="0"/>
              </a:rPr>
              <a:t>I love reading because I love finding new words and then you can find out what they mean.</a:t>
            </a:r>
          </a:p>
        </p:txBody>
      </p:sp>
      <p:sp>
        <p:nvSpPr>
          <p:cNvPr id="8" name="Oval Callout 7"/>
          <p:cNvSpPr/>
          <p:nvPr/>
        </p:nvSpPr>
        <p:spPr>
          <a:xfrm>
            <a:off x="7593775" y="1076167"/>
            <a:ext cx="3916907" cy="2320063"/>
          </a:xfrm>
          <a:prstGeom prst="wedgeEllipseCallout">
            <a:avLst>
              <a:gd name="adj1" fmla="val 61962"/>
              <a:gd name="adj2" fmla="val 34064"/>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Kinetic Letters" panose="02000000000000000000" pitchFamily="50" charset="0"/>
              </a:rPr>
              <a:t>I love when the teacher reads to us – it’s so relaxing. </a:t>
            </a:r>
          </a:p>
        </p:txBody>
      </p:sp>
      <p:sp>
        <p:nvSpPr>
          <p:cNvPr id="3" name="TextBox 2"/>
          <p:cNvSpPr txBox="1"/>
          <p:nvPr/>
        </p:nvSpPr>
        <p:spPr>
          <a:xfrm>
            <a:off x="418816" y="135284"/>
            <a:ext cx="11518710" cy="923330"/>
          </a:xfrm>
          <a:prstGeom prst="rect">
            <a:avLst/>
          </a:prstGeom>
          <a:noFill/>
        </p:spPr>
        <p:txBody>
          <a:bodyPr wrap="square" rtlCol="0">
            <a:spAutoFit/>
          </a:bodyPr>
          <a:lstStyle/>
          <a:p>
            <a:pPr algn="ctr"/>
            <a:r>
              <a:rPr lang="en-GB" sz="5400" dirty="0">
                <a:latin typeface="Kinetic Letters" panose="02000000000000000000" pitchFamily="50" charset="0"/>
              </a:rPr>
              <a:t>What our children say</a:t>
            </a:r>
          </a:p>
        </p:txBody>
      </p:sp>
      <p:sp>
        <p:nvSpPr>
          <p:cNvPr id="10" name="Oval Callout 9"/>
          <p:cNvSpPr/>
          <p:nvPr/>
        </p:nvSpPr>
        <p:spPr>
          <a:xfrm>
            <a:off x="418816" y="4419776"/>
            <a:ext cx="3916907" cy="2279176"/>
          </a:xfrm>
          <a:prstGeom prst="wedgeEllipseCallout">
            <a:avLst>
              <a:gd name="adj1" fmla="val 22826"/>
              <a:gd name="adj2" fmla="val -66343"/>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Kinetic Letters" panose="02000000000000000000" pitchFamily="50" charset="0"/>
              </a:rPr>
              <a:t>My favourite place to read is in the book corner.</a:t>
            </a:r>
          </a:p>
        </p:txBody>
      </p:sp>
      <p:sp>
        <p:nvSpPr>
          <p:cNvPr id="11" name="Oval Callout 10"/>
          <p:cNvSpPr/>
          <p:nvPr/>
        </p:nvSpPr>
        <p:spPr>
          <a:xfrm>
            <a:off x="7957348" y="4352833"/>
            <a:ext cx="3980178" cy="2279176"/>
          </a:xfrm>
          <a:prstGeom prst="wedgeEllipseCallout">
            <a:avLst>
              <a:gd name="adj1" fmla="val -38450"/>
              <a:gd name="adj2" fmla="val -69044"/>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Kinetic Letters" panose="02000000000000000000" pitchFamily="50" charset="0"/>
              </a:rPr>
              <a:t>My favourite type of book is a story book because you can escape into your head. </a:t>
            </a:r>
          </a:p>
        </p:txBody>
      </p:sp>
      <p:sp>
        <p:nvSpPr>
          <p:cNvPr id="12" name="Oval Callout 11"/>
          <p:cNvSpPr/>
          <p:nvPr/>
        </p:nvSpPr>
        <p:spPr>
          <a:xfrm>
            <a:off x="4268614" y="4578824"/>
            <a:ext cx="3916907" cy="2279176"/>
          </a:xfrm>
          <a:prstGeom prst="wedgeEllipseCallout">
            <a:avLst>
              <a:gd name="adj1" fmla="val -45948"/>
              <a:gd name="adj2" fmla="val -56082"/>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Kinetic Letters" panose="02000000000000000000" pitchFamily="50" charset="0"/>
              </a:rPr>
              <a:t>I like it when Fred comes to read with us. </a:t>
            </a:r>
          </a:p>
        </p:txBody>
      </p:sp>
    </p:spTree>
    <p:extLst>
      <p:ext uri="{BB962C8B-B14F-4D97-AF65-F5344CB8AC3E}">
        <p14:creationId xmlns:p14="http://schemas.microsoft.com/office/powerpoint/2010/main" val="2823621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1027">
            <a:extLst>
              <a:ext uri="{FF2B5EF4-FFF2-40B4-BE49-F238E27FC236}">
                <a16:creationId xmlns:a16="http://schemas.microsoft.com/office/drawing/2014/main" id="{21B64F23-A18E-43F1-A111-75BE13DB8613}"/>
              </a:ext>
            </a:extLst>
          </p:cNvPr>
          <p:cNvSpPr>
            <a:spLocks noGrp="1" noChangeArrowheads="1"/>
          </p:cNvSpPr>
          <p:nvPr>
            <p:ph type="body" idx="1"/>
          </p:nvPr>
        </p:nvSpPr>
        <p:spPr>
          <a:xfrm>
            <a:off x="403727" y="2295270"/>
            <a:ext cx="11631638" cy="4562729"/>
          </a:xfrm>
        </p:spPr>
        <p:txBody>
          <a:bodyPr>
            <a:normAutofit fontScale="77500" lnSpcReduction="20000"/>
          </a:bodyPr>
          <a:lstStyle/>
          <a:p>
            <a:pPr marL="0" indent="0">
              <a:buNone/>
              <a:defRPr/>
            </a:pPr>
            <a:r>
              <a:rPr lang="en-GB" sz="4400" dirty="0"/>
              <a:t>Creating a love of reading in children is potentially one of the most powerful ways of impacting on academic standards in school.</a:t>
            </a:r>
          </a:p>
          <a:p>
            <a:pPr marL="0" indent="0">
              <a:buNone/>
              <a:defRPr/>
            </a:pPr>
            <a:endParaRPr lang="en-GB" sz="4400" dirty="0"/>
          </a:p>
          <a:p>
            <a:pPr marL="0" indent="0">
              <a:buNone/>
              <a:defRPr/>
            </a:pPr>
            <a:r>
              <a:rPr lang="en-GB" sz="4400" dirty="0"/>
              <a:t>There can be few better ways to improve pupils chances in school, or beyond in the wider world, than to enable them to become truly independent readers.</a:t>
            </a:r>
          </a:p>
          <a:p>
            <a:pPr marL="0" indent="0">
              <a:buNone/>
              <a:defRPr/>
            </a:pPr>
            <a:endParaRPr lang="en-GB" sz="4400" dirty="0"/>
          </a:p>
          <a:p>
            <a:pPr marL="0" indent="0">
              <a:buNone/>
              <a:defRPr/>
            </a:pPr>
            <a:r>
              <a:rPr lang="en-GB" sz="4400" dirty="0"/>
              <a:t>Reading is all about acquiring meaning; for </a:t>
            </a:r>
          </a:p>
          <a:p>
            <a:pPr marL="0" indent="0">
              <a:buNone/>
              <a:defRPr/>
            </a:pPr>
            <a:r>
              <a:rPr lang="en-GB" sz="4400" dirty="0"/>
              <a:t>enjoyment, information and understanding.</a:t>
            </a:r>
          </a:p>
          <a:p>
            <a:pPr>
              <a:defRPr/>
            </a:pPr>
            <a:endParaRPr lang="en-GB" dirty="0"/>
          </a:p>
        </p:txBody>
      </p:sp>
      <p:pic>
        <p:nvPicPr>
          <p:cNvPr id="5" name="Picture 4" descr="http://somdparents.com/wp-content/uploads/2016/07/kids-books2-1024x640.jpg">
            <a:extLst>
              <a:ext uri="{FF2B5EF4-FFF2-40B4-BE49-F238E27FC236}">
                <a16:creationId xmlns:a16="http://schemas.microsoft.com/office/drawing/2014/main" id="{EE9A7629-69E7-468E-BB41-ECAD3CF83B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301" t="34853" r="21443" b="34815"/>
          <a:stretch/>
        </p:blipFill>
        <p:spPr bwMode="auto">
          <a:xfrm>
            <a:off x="10077461" y="5248053"/>
            <a:ext cx="1710813" cy="143059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2">
            <a:extLst>
              <a:ext uri="{FF2B5EF4-FFF2-40B4-BE49-F238E27FC236}">
                <a16:creationId xmlns:a16="http://schemas.microsoft.com/office/drawing/2014/main" id="{B1BE78DE-37A6-435A-9669-41CDFA95007C}"/>
              </a:ext>
            </a:extLst>
          </p:cNvPr>
          <p:cNvSpPr txBox="1">
            <a:spLocks noChangeArrowheads="1"/>
          </p:cNvSpPr>
          <p:nvPr/>
        </p:nvSpPr>
        <p:spPr>
          <a:xfrm>
            <a:off x="2071048" y="226467"/>
            <a:ext cx="8280400" cy="1598944"/>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The power of reading</a:t>
            </a:r>
          </a:p>
        </p:txBody>
      </p:sp>
    </p:spTree>
  </p:cSld>
  <p:clrMapOvr>
    <a:masterClrMapping/>
  </p:clrMapOvr>
  <p:transition advTm="3920">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2041336B-140F-4F41-A815-7DB1FC32FC7F}"/>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Reading in School  </a:t>
            </a:r>
            <a:br>
              <a:rPr lang="en-GB" altLang="en-US" sz="6000" b="1" dirty="0">
                <a:latin typeface="Kinetic Letters" panose="02000000000000000000" pitchFamily="50" charset="0"/>
              </a:rPr>
            </a:br>
            <a:r>
              <a:rPr lang="en-GB" altLang="en-US" sz="6000" b="1" dirty="0">
                <a:latin typeface="Kinetic Letters" panose="02000000000000000000" pitchFamily="50" charset="0"/>
              </a:rPr>
              <a:t>The </a:t>
            </a:r>
            <a:r>
              <a:rPr lang="en-GB" altLang="en-US" sz="6000" b="1" i="1" dirty="0">
                <a:latin typeface="Kinetic Letters" panose="02000000000000000000" pitchFamily="50" charset="0"/>
              </a:rPr>
              <a:t>Teaching</a:t>
            </a:r>
            <a:r>
              <a:rPr lang="en-GB" altLang="en-US" sz="6000" b="1" dirty="0">
                <a:latin typeface="Kinetic Letters" panose="02000000000000000000" pitchFamily="50" charset="0"/>
              </a:rPr>
              <a:t> of Reading</a:t>
            </a:r>
          </a:p>
        </p:txBody>
      </p:sp>
      <p:pic>
        <p:nvPicPr>
          <p:cNvPr id="2052" name="Picture 4" descr="http://www.beestonprimaryschool.co.uk/admin/ckfinder/userfiles/images/English__POS.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7915"/>
          <a:stretch/>
        </p:blipFill>
        <p:spPr bwMode="auto">
          <a:xfrm>
            <a:off x="835857" y="1945496"/>
            <a:ext cx="3845325" cy="4651664"/>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half" idx="1"/>
          </p:nvPr>
        </p:nvSpPr>
        <p:spPr>
          <a:xfrm>
            <a:off x="4940490" y="2150448"/>
            <a:ext cx="6619164" cy="3921125"/>
          </a:xfrm>
        </p:spPr>
        <p:txBody>
          <a:bodyPr>
            <a:normAutofit fontScale="55000" lnSpcReduction="20000"/>
          </a:bodyPr>
          <a:lstStyle/>
          <a:p>
            <a:pPr marL="0" indent="0" algn="ctr">
              <a:buNone/>
            </a:pPr>
            <a:r>
              <a:rPr lang="en-GB" sz="4400" b="1" u="sng" dirty="0"/>
              <a:t>The National Curriculum</a:t>
            </a:r>
          </a:p>
          <a:p>
            <a:pPr marL="0" indent="0" algn="ctr">
              <a:buNone/>
            </a:pPr>
            <a:r>
              <a:rPr lang="en-GB" sz="4400" dirty="0"/>
              <a:t>“A high-quality education in English will teach pupils to speak and write fluently so that they can communicate their ideas and emotions to others and through their reading and listening, others can communicate with them. </a:t>
            </a:r>
          </a:p>
          <a:p>
            <a:pPr marL="0" indent="0" algn="ctr">
              <a:buNone/>
            </a:pPr>
            <a:r>
              <a:rPr lang="en-GB" sz="4400" dirty="0"/>
              <a:t>Through reading in particular, pupils have a chance to develop culturally, emotionally, intellectually, socially and spiritually. Literature, especially, plays a key role in such development. Reading also enables pupils both to acquire knowledge and to build on what they already know.” </a:t>
            </a:r>
          </a:p>
          <a:p>
            <a:pPr marL="0" indent="0" algn="ctr">
              <a:buNone/>
            </a:pPr>
            <a:endParaRPr lang="en-GB" sz="4400" dirty="0">
              <a:latin typeface="Kinetic Letters" panose="02000000000000000000" pitchFamily="50" charset="0"/>
            </a:endParaRPr>
          </a:p>
        </p:txBody>
      </p:sp>
    </p:spTree>
    <p:extLst>
      <p:ext uri="{BB962C8B-B14F-4D97-AF65-F5344CB8AC3E}">
        <p14:creationId xmlns:p14="http://schemas.microsoft.com/office/powerpoint/2010/main" val="2517207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2041336B-140F-4F41-A815-7DB1FC32FC7F}"/>
              </a:ext>
            </a:extLst>
          </p:cNvPr>
          <p:cNvSpPr txBox="1">
            <a:spLocks noChangeArrowheads="1"/>
          </p:cNvSpPr>
          <p:nvPr/>
        </p:nvSpPr>
        <p:spPr>
          <a:xfrm>
            <a:off x="2071048" y="226467"/>
            <a:ext cx="8280400" cy="1598944"/>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What does the Early Years Outcomes say?</a:t>
            </a:r>
          </a:p>
        </p:txBody>
      </p:sp>
      <p:sp>
        <p:nvSpPr>
          <p:cNvPr id="7" name="TextBox 6"/>
          <p:cNvSpPr txBox="1"/>
          <p:nvPr/>
        </p:nvSpPr>
        <p:spPr>
          <a:xfrm>
            <a:off x="573206" y="2306472"/>
            <a:ext cx="11232107" cy="4524315"/>
          </a:xfrm>
          <a:prstGeom prst="rect">
            <a:avLst/>
          </a:prstGeom>
          <a:noFill/>
        </p:spPr>
        <p:txBody>
          <a:bodyPr wrap="square" rtlCol="0">
            <a:spAutoFit/>
          </a:bodyPr>
          <a:lstStyle/>
          <a:p>
            <a:r>
              <a:rPr lang="en-GB" sz="3600" dirty="0"/>
              <a:t>By the end of Reception, children are aiming to achieve the Early Learning Goals. For Reading it states…</a:t>
            </a:r>
          </a:p>
          <a:p>
            <a:endParaRPr lang="en-GB" sz="3600" dirty="0"/>
          </a:p>
          <a:p>
            <a:r>
              <a:rPr lang="en-GB" sz="3600" dirty="0"/>
              <a:t>Children read and understand simple sentences. They use phonic knowledge to decode regular words and read them aloud accurately. They also read some common irregular words. They demonstrate understanding when talking with others about what they have read.</a:t>
            </a:r>
          </a:p>
        </p:txBody>
      </p:sp>
    </p:spTree>
    <p:extLst>
      <p:ext uri="{BB962C8B-B14F-4D97-AF65-F5344CB8AC3E}">
        <p14:creationId xmlns:p14="http://schemas.microsoft.com/office/powerpoint/2010/main" val="2946837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1822" y="2034563"/>
            <a:ext cx="11668355" cy="4693593"/>
          </a:xfrm>
          <a:prstGeom prst="rect">
            <a:avLst/>
          </a:prstGeom>
        </p:spPr>
        <p:txBody>
          <a:bodyPr wrap="square">
            <a:spAutoFit/>
          </a:bodyPr>
          <a:lstStyle/>
          <a:p>
            <a:r>
              <a:rPr lang="en-GB" sz="2300" dirty="0"/>
              <a:t>During year 1, pupils develop their ability to sound and blend unfamiliar printed words quickly and accurately using the phonic knowledge and skills that they have already learnt. </a:t>
            </a:r>
          </a:p>
          <a:p>
            <a:endParaRPr lang="en-GB" sz="2300" dirty="0"/>
          </a:p>
          <a:p>
            <a:r>
              <a:rPr lang="en-GB" sz="2300" dirty="0"/>
              <a:t>The understanding that the letter(s) on the page represent the sounds in spoken words should underpin the reading and spelling of all words. Alongside this knowledge, pupils need to develop the skill of blending the sounds into words for reading and establish the habit of applying this skill whenever they encounter new words. </a:t>
            </a:r>
          </a:p>
          <a:p>
            <a:endParaRPr lang="en-GB" sz="2300" dirty="0"/>
          </a:p>
          <a:p>
            <a:r>
              <a:rPr lang="en-GB" sz="2300" dirty="0"/>
              <a:t>At the same time they will need to hear, share and discuss a wide range of high quality books to develop a love of reading and broaden their vocabulary. </a:t>
            </a:r>
          </a:p>
          <a:p>
            <a:endParaRPr lang="en-GB" sz="2300" dirty="0"/>
          </a:p>
          <a:p>
            <a:r>
              <a:rPr lang="en-GB" sz="2300" dirty="0"/>
              <a:t>Pupils should be helped to read words without overt sounding and blending after a few encounters. </a:t>
            </a:r>
          </a:p>
        </p:txBody>
      </p:sp>
      <p:sp>
        <p:nvSpPr>
          <p:cNvPr id="3" name="Rectangle 2">
            <a:extLst>
              <a:ext uri="{FF2B5EF4-FFF2-40B4-BE49-F238E27FC236}">
                <a16:creationId xmlns:a16="http://schemas.microsoft.com/office/drawing/2014/main" id="{8A4D8DA8-80AD-4636-ACD8-0A6F51E7C536}"/>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National Curriculum in Year 1</a:t>
            </a:r>
          </a:p>
        </p:txBody>
      </p:sp>
    </p:spTree>
    <p:extLst>
      <p:ext uri="{BB962C8B-B14F-4D97-AF65-F5344CB8AC3E}">
        <p14:creationId xmlns:p14="http://schemas.microsoft.com/office/powerpoint/2010/main" val="6354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9763" y="1975494"/>
            <a:ext cx="11136573" cy="4693593"/>
          </a:xfrm>
          <a:prstGeom prst="rect">
            <a:avLst/>
          </a:prstGeom>
        </p:spPr>
        <p:txBody>
          <a:bodyPr wrap="square">
            <a:spAutoFit/>
          </a:bodyPr>
          <a:lstStyle/>
          <a:p>
            <a:r>
              <a:rPr lang="en-GB" sz="2300" dirty="0"/>
              <a:t>At the beginning of year 2, pupils should be able to read all common letter sounds and group of letter sounds. They should be able to read unfamiliar words containing these sounds, accurately and without undue hesitation, by sounding them out in appropriate books. </a:t>
            </a:r>
          </a:p>
          <a:p>
            <a:endParaRPr lang="en-GB" sz="2300" dirty="0"/>
          </a:p>
          <a:p>
            <a:r>
              <a:rPr lang="en-GB" sz="2300" dirty="0"/>
              <a:t>Pupils will increase their fluency by being able to read these words easily and automatically. Pupils should be able to retell some familiar stories in the correct order that have been read to and discussed with them or that they have acted out during year 1.</a:t>
            </a:r>
          </a:p>
          <a:p>
            <a:endParaRPr lang="en-GB" sz="2300" dirty="0"/>
          </a:p>
          <a:p>
            <a:r>
              <a:rPr lang="en-GB" sz="2300" dirty="0"/>
              <a:t>During year 2, pupils should focus on developing accurate and speedy word reading skills. They should also listen to and discuss a wide range of stories, poems, plays and information books; this should include whole books using a variety of skills such as retrieval and inference.</a:t>
            </a:r>
          </a:p>
        </p:txBody>
      </p:sp>
      <p:sp>
        <p:nvSpPr>
          <p:cNvPr id="3" name="Rectangle 2">
            <a:extLst>
              <a:ext uri="{FF2B5EF4-FFF2-40B4-BE49-F238E27FC236}">
                <a16:creationId xmlns:a16="http://schemas.microsoft.com/office/drawing/2014/main" id="{87E5734F-ECED-43D3-9BFA-D3CE2D9624CF}"/>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National Curriculum in Year 2</a:t>
            </a:r>
          </a:p>
        </p:txBody>
      </p:sp>
    </p:spTree>
    <p:extLst>
      <p:ext uri="{BB962C8B-B14F-4D97-AF65-F5344CB8AC3E}">
        <p14:creationId xmlns:p14="http://schemas.microsoft.com/office/powerpoint/2010/main" val="2088981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4339" y="1787857"/>
            <a:ext cx="11571984" cy="5047536"/>
          </a:xfrm>
          <a:prstGeom prst="rect">
            <a:avLst/>
          </a:prstGeom>
        </p:spPr>
        <p:txBody>
          <a:bodyPr wrap="square">
            <a:spAutoFit/>
          </a:bodyPr>
          <a:lstStyle/>
          <a:p>
            <a:r>
              <a:rPr lang="en-GB" sz="2300" dirty="0">
                <a:latin typeface="Calibri" panose="020F0502020204030204" pitchFamily="34" charset="0"/>
                <a:cs typeface="Calibri" panose="020F0502020204030204" pitchFamily="34" charset="0"/>
              </a:rPr>
              <a:t>By the beginning of year 3, pupils should be able to read books written at an age appropriate interest level. They should be able to read them accurately and at a speed that is sufficient for them to focus on understanding what they read rather than on decoding individual words. They should be able to decode most new words outside their spoken vocabulary, making a good approximation to the word’s pronunciation. </a:t>
            </a:r>
          </a:p>
          <a:p>
            <a:endParaRPr lang="en-GB" sz="2300" dirty="0">
              <a:latin typeface="Calibri" panose="020F0502020204030204" pitchFamily="34" charset="0"/>
              <a:cs typeface="Calibri" panose="020F0502020204030204" pitchFamily="34" charset="0"/>
            </a:endParaRPr>
          </a:p>
          <a:p>
            <a:r>
              <a:rPr lang="en-GB" sz="2300" dirty="0">
                <a:latin typeface="Calibri" panose="020F0502020204030204" pitchFamily="34" charset="0"/>
                <a:cs typeface="Calibri" panose="020F0502020204030204" pitchFamily="34" charset="0"/>
              </a:rPr>
              <a:t>As their decoding skills become increasingly secure, they should develop their vocabulary and the breadth and depth of their reading, making sure that they become independent, fluent and enthusiastic readers who read widely and frequently. They should be developing their understanding and enjoyment of stories, poetry, plays and non-fiction, and learning to read silently. They should also be developing their knowledge and skills in reading non-fiction about a wide range of subjects. </a:t>
            </a:r>
          </a:p>
          <a:p>
            <a:endParaRPr lang="en-GB" sz="2300" dirty="0">
              <a:latin typeface="Calibri" panose="020F0502020204030204" pitchFamily="34" charset="0"/>
              <a:cs typeface="Calibri" panose="020F0502020204030204" pitchFamily="34" charset="0"/>
            </a:endParaRPr>
          </a:p>
          <a:p>
            <a:r>
              <a:rPr lang="en-GB" sz="2300" dirty="0">
                <a:latin typeface="Calibri" panose="020F0502020204030204" pitchFamily="34" charset="0"/>
                <a:cs typeface="Calibri" panose="020F0502020204030204" pitchFamily="34" charset="0"/>
              </a:rPr>
              <a:t>They should be learning to justify their views about what they have read, with support.</a:t>
            </a:r>
          </a:p>
        </p:txBody>
      </p:sp>
      <p:sp>
        <p:nvSpPr>
          <p:cNvPr id="3" name="Rectangle 2">
            <a:extLst>
              <a:ext uri="{FF2B5EF4-FFF2-40B4-BE49-F238E27FC236}">
                <a16:creationId xmlns:a16="http://schemas.microsoft.com/office/drawing/2014/main" id="{9286862D-6742-48E5-872C-564F5B49C941}"/>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National Curriculum in Year 3</a:t>
            </a:r>
          </a:p>
        </p:txBody>
      </p:sp>
    </p:spTree>
    <p:extLst>
      <p:ext uri="{BB962C8B-B14F-4D97-AF65-F5344CB8AC3E}">
        <p14:creationId xmlns:p14="http://schemas.microsoft.com/office/powerpoint/2010/main" val="2802002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2438" y="1787857"/>
            <a:ext cx="11507123" cy="5170646"/>
          </a:xfrm>
          <a:prstGeom prst="rect">
            <a:avLst/>
          </a:prstGeom>
        </p:spPr>
        <p:txBody>
          <a:bodyPr wrap="square">
            <a:spAutoFit/>
          </a:bodyPr>
          <a:lstStyle/>
          <a:p>
            <a:r>
              <a:rPr lang="en-GB" sz="2200" dirty="0">
                <a:latin typeface="Kinetic Letters" panose="02000000000000000000" pitchFamily="50" charset="0"/>
              </a:rPr>
              <a:t>During year 4, pupils should be able to read books written at an age appropriate interest level. They should be able to read them accurately and at a speed that is sufficient for them to focus on understanding what they read rather than on decoding individual words. They should be able to decode most new words outside their spoken vocabulary, making a good approximation to the word’s pronunciation. </a:t>
            </a:r>
          </a:p>
          <a:p>
            <a:endParaRPr lang="en-GB" sz="2200" dirty="0">
              <a:latin typeface="Kinetic Letters" panose="02000000000000000000" pitchFamily="50" charset="0"/>
            </a:endParaRPr>
          </a:p>
          <a:p>
            <a:r>
              <a:rPr lang="en-GB" sz="2200" dirty="0">
                <a:latin typeface="Kinetic Letters" panose="02000000000000000000" pitchFamily="50" charset="0"/>
              </a:rPr>
              <a:t>As their decoding skills become increasingly secure, they should develop their vocabulary and the breadth and depth of their reading, making sure that they become independent, fluent and enthusiastic readers who read widely and frequently. They should be developing their understanding and enjoyment of stories, poetry, plays and non-fiction, and learning to read silently. They should also be developing their knowledge and skills in reading non-fiction about a wide range of subjects. </a:t>
            </a:r>
          </a:p>
          <a:p>
            <a:endParaRPr lang="en-GB" sz="2200" dirty="0">
              <a:latin typeface="Kinetic Letters" panose="02000000000000000000" pitchFamily="50" charset="0"/>
            </a:endParaRPr>
          </a:p>
          <a:p>
            <a:r>
              <a:rPr lang="en-GB" sz="2200" dirty="0">
                <a:latin typeface="Kinetic Letters" panose="02000000000000000000" pitchFamily="50" charset="0"/>
              </a:rPr>
              <a:t>They should be learning to justify their views about what they have read with increasing independence by the end of year 4.</a:t>
            </a:r>
          </a:p>
        </p:txBody>
      </p:sp>
      <p:sp>
        <p:nvSpPr>
          <p:cNvPr id="3" name="Rectangle 2">
            <a:extLst>
              <a:ext uri="{FF2B5EF4-FFF2-40B4-BE49-F238E27FC236}">
                <a16:creationId xmlns:a16="http://schemas.microsoft.com/office/drawing/2014/main" id="{067FB342-295C-4B8C-8E73-1BC0ED28D8AB}"/>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National Curriculum in Year 4</a:t>
            </a:r>
          </a:p>
        </p:txBody>
      </p:sp>
    </p:spTree>
    <p:extLst>
      <p:ext uri="{BB962C8B-B14F-4D97-AF65-F5344CB8AC3E}">
        <p14:creationId xmlns:p14="http://schemas.microsoft.com/office/powerpoint/2010/main" val="3713317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463" y="2035111"/>
            <a:ext cx="11392823" cy="4693593"/>
          </a:xfrm>
          <a:prstGeom prst="rect">
            <a:avLst/>
          </a:prstGeom>
        </p:spPr>
        <p:txBody>
          <a:bodyPr wrap="square">
            <a:spAutoFit/>
          </a:bodyPr>
          <a:lstStyle/>
          <a:p>
            <a:r>
              <a:rPr lang="en-GB" sz="2300" dirty="0">
                <a:latin typeface="Kinetic Letters" panose="02000000000000000000" pitchFamily="50" charset="0"/>
              </a:rPr>
              <a:t>During year 5, pupils should be able to read aloud a wide range of poetry and books written at an age-appropriate interest level with accuracy and at a reasonable speaking pace. They should be able to read most words effortlessly and to work out how to pronounce unfamiliar written words with increasing ease. If the pronunciation sounds unfamiliar, they should ask for help in determining both the meaning of the word and how to pronounce it correctly. </a:t>
            </a:r>
          </a:p>
          <a:p>
            <a:endParaRPr lang="en-GB" sz="2300" dirty="0">
              <a:latin typeface="Kinetic Letters" panose="02000000000000000000" pitchFamily="50" charset="0"/>
            </a:endParaRPr>
          </a:p>
          <a:p>
            <a:r>
              <a:rPr lang="en-GB" sz="2300" dirty="0">
                <a:latin typeface="Kinetic Letters" panose="02000000000000000000" pitchFamily="50" charset="0"/>
              </a:rPr>
              <a:t>They should be able to prepare readings, with appropriate intonation to show their understanding, and should be able to summarise and present a familiar story in their own words. They should be reading widely and frequently, outside as well as in school, for pleasure and information. </a:t>
            </a:r>
          </a:p>
          <a:p>
            <a:endParaRPr lang="en-GB" sz="2300" dirty="0">
              <a:latin typeface="Kinetic Letters" panose="02000000000000000000" pitchFamily="50" charset="0"/>
            </a:endParaRPr>
          </a:p>
          <a:p>
            <a:r>
              <a:rPr lang="en-GB" sz="2300" dirty="0">
                <a:latin typeface="Kinetic Letters" panose="02000000000000000000" pitchFamily="50" charset="0"/>
              </a:rPr>
              <a:t>They should be able to read silently, with good understanding, inferring the meanings of unfamiliar words, and then discuss what they have read.</a:t>
            </a:r>
          </a:p>
        </p:txBody>
      </p:sp>
      <p:sp>
        <p:nvSpPr>
          <p:cNvPr id="3" name="Rectangle 2">
            <a:extLst>
              <a:ext uri="{FF2B5EF4-FFF2-40B4-BE49-F238E27FC236}">
                <a16:creationId xmlns:a16="http://schemas.microsoft.com/office/drawing/2014/main" id="{77DDCBE3-3F54-41E5-BAA6-ACEEF9F301AB}"/>
              </a:ext>
            </a:extLst>
          </p:cNvPr>
          <p:cNvSpPr>
            <a:spLocks noGrp="1" noChangeArrowheads="1"/>
          </p:cNvSpPr>
          <p:nvPr>
            <p:ph type="title"/>
          </p:nvPr>
        </p:nvSpPr>
        <p:spPr>
          <a:xfrm>
            <a:off x="1827674" y="129296"/>
            <a:ext cx="8280400" cy="1598944"/>
          </a:xfrm>
          <a:solidFill>
            <a:srgbClr val="CC99FF"/>
          </a:solidFill>
        </p:spPr>
        <p:txBody>
          <a:bodyPr>
            <a:noAutofit/>
          </a:bodyPr>
          <a:lstStyle/>
          <a:p>
            <a:pPr algn="ctr"/>
            <a:r>
              <a:rPr lang="en-GB" altLang="en-US" sz="6000" b="1" dirty="0">
                <a:latin typeface="Kinetic Letters" panose="02000000000000000000" pitchFamily="50" charset="0"/>
              </a:rPr>
              <a:t>National Curriculum in Year 5</a:t>
            </a:r>
          </a:p>
        </p:txBody>
      </p:sp>
    </p:spTree>
    <p:extLst>
      <p:ext uri="{BB962C8B-B14F-4D97-AF65-F5344CB8AC3E}">
        <p14:creationId xmlns:p14="http://schemas.microsoft.com/office/powerpoint/2010/main" val="1075032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4121" y="1506193"/>
            <a:ext cx="11136573" cy="5078313"/>
          </a:xfrm>
          <a:prstGeom prst="rect">
            <a:avLst/>
          </a:prstGeom>
        </p:spPr>
        <p:txBody>
          <a:bodyPr wrap="square">
            <a:spAutoFit/>
          </a:bodyPr>
          <a:lstStyle/>
          <a:p>
            <a:endParaRPr lang="en-GB" sz="2400" dirty="0">
              <a:latin typeface="Kinetic Letters" panose="02000000000000000000" pitchFamily="50" charset="0"/>
            </a:endParaRPr>
          </a:p>
          <a:p>
            <a:r>
              <a:rPr lang="en-GB" sz="2000" dirty="0">
                <a:latin typeface="Kinetic Letters" panose="02000000000000000000" pitchFamily="50" charset="0"/>
              </a:rPr>
              <a:t>By the time they start year 6, pupils should be able to read aloud a wide range of poetry and books written at an age-appropriate interest level with accuracy and at a reasonable speaking pace. They should be able to read most words effortlessly and to work out how to pronounce unfamiliar written words with increasing ease. </a:t>
            </a:r>
          </a:p>
          <a:p>
            <a:endParaRPr lang="en-GB" sz="2000" dirty="0">
              <a:latin typeface="Kinetic Letters" panose="02000000000000000000" pitchFamily="50" charset="0"/>
            </a:endParaRPr>
          </a:p>
          <a:p>
            <a:r>
              <a:rPr lang="en-GB" sz="2000" dirty="0">
                <a:latin typeface="Kinetic Letters" panose="02000000000000000000" pitchFamily="50" charset="0"/>
              </a:rPr>
              <a:t>They should be able to prepare readings, with appropriate intonation to show their understanding, and should be able to summarise and present a familiar story in their own words. They should be reading widely and frequently, outside as well as in school, for pleasure and information. </a:t>
            </a:r>
          </a:p>
          <a:p>
            <a:endParaRPr lang="en-GB" sz="2000" dirty="0">
              <a:latin typeface="Kinetic Letters" panose="02000000000000000000" pitchFamily="50" charset="0"/>
            </a:endParaRPr>
          </a:p>
          <a:p>
            <a:r>
              <a:rPr lang="en-GB" sz="2000" dirty="0">
                <a:latin typeface="Kinetic Letters" panose="02000000000000000000" pitchFamily="50" charset="0"/>
              </a:rPr>
              <a:t>They should be able to read silently, with good understanding, inferring the meanings of unfamiliar words, and then discuss what they have read.</a:t>
            </a:r>
          </a:p>
          <a:p>
            <a:endParaRPr lang="en-GB" sz="2000" dirty="0">
              <a:latin typeface="Kinetic Letters" panose="02000000000000000000" pitchFamily="50" charset="0"/>
            </a:endParaRPr>
          </a:p>
          <a:p>
            <a:r>
              <a:rPr lang="en-GB" sz="2000" dirty="0">
                <a:latin typeface="Kinetic Letters" panose="02000000000000000000" pitchFamily="50" charset="0"/>
              </a:rPr>
              <a:t>By the end of year 6, pupils’ reading should be sufficiently fluent and effortless for them to manage the general demands of the curriculum in year 7, across all subjects and not just in English, but there will continue to be a need for pupils to learn subject specific vocabulary. </a:t>
            </a:r>
          </a:p>
        </p:txBody>
      </p:sp>
      <p:sp>
        <p:nvSpPr>
          <p:cNvPr id="3" name="Rectangle 2">
            <a:extLst>
              <a:ext uri="{FF2B5EF4-FFF2-40B4-BE49-F238E27FC236}">
                <a16:creationId xmlns:a16="http://schemas.microsoft.com/office/drawing/2014/main" id="{64FA1336-B43E-4046-9B02-BA07DACEDB25}"/>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National Curriculum in Year 6</a:t>
            </a:r>
          </a:p>
        </p:txBody>
      </p:sp>
    </p:spTree>
    <p:extLst>
      <p:ext uri="{BB962C8B-B14F-4D97-AF65-F5344CB8AC3E}">
        <p14:creationId xmlns:p14="http://schemas.microsoft.com/office/powerpoint/2010/main" val="1927567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FE33A3C-8C31-4A15-A50E-C0AC256FD822}"/>
              </a:ext>
            </a:extLst>
          </p:cNvPr>
          <p:cNvSpPr txBox="1">
            <a:spLocks noChangeArrowheads="1"/>
          </p:cNvSpPr>
          <p:nvPr/>
        </p:nvSpPr>
        <p:spPr>
          <a:xfrm>
            <a:off x="770965" y="226467"/>
            <a:ext cx="10641105" cy="1598944"/>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Reading progression</a:t>
            </a:r>
          </a:p>
        </p:txBody>
      </p:sp>
    </p:spTree>
    <p:extLst>
      <p:ext uri="{BB962C8B-B14F-4D97-AF65-F5344CB8AC3E}">
        <p14:creationId xmlns:p14="http://schemas.microsoft.com/office/powerpoint/2010/main" val="18106307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2041336B-140F-4F41-A815-7DB1FC32FC7F}"/>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Reading skills</a:t>
            </a:r>
          </a:p>
        </p:txBody>
      </p:sp>
      <p:grpSp>
        <p:nvGrpSpPr>
          <p:cNvPr id="10" name="Group 9">
            <a:extLst>
              <a:ext uri="{FF2B5EF4-FFF2-40B4-BE49-F238E27FC236}">
                <a16:creationId xmlns:a16="http://schemas.microsoft.com/office/drawing/2014/main" id="{A90FC306-4E11-43B3-94C5-56B0627A3E38}"/>
              </a:ext>
            </a:extLst>
          </p:cNvPr>
          <p:cNvGrpSpPr/>
          <p:nvPr/>
        </p:nvGrpSpPr>
        <p:grpSpPr>
          <a:xfrm>
            <a:off x="2754296" y="2144726"/>
            <a:ext cx="6173807" cy="4296546"/>
            <a:chOff x="2754296" y="2144726"/>
            <a:chExt cx="6173807" cy="4296546"/>
          </a:xfrm>
        </p:grpSpPr>
        <p:grpSp>
          <p:nvGrpSpPr>
            <p:cNvPr id="8" name="Group 7">
              <a:extLst>
                <a:ext uri="{FF2B5EF4-FFF2-40B4-BE49-F238E27FC236}">
                  <a16:creationId xmlns:a16="http://schemas.microsoft.com/office/drawing/2014/main" id="{0F2F305C-37DF-4B53-B51D-3EAB3FDD5D23}"/>
                </a:ext>
              </a:extLst>
            </p:cNvPr>
            <p:cNvGrpSpPr/>
            <p:nvPr/>
          </p:nvGrpSpPr>
          <p:grpSpPr>
            <a:xfrm>
              <a:off x="2754296" y="2144726"/>
              <a:ext cx="6173807" cy="4296546"/>
              <a:chOff x="2705134" y="2233217"/>
              <a:chExt cx="6173807" cy="4296546"/>
            </a:xfrm>
          </p:grpSpPr>
          <p:pic>
            <p:nvPicPr>
              <p:cNvPr id="7" name="Picture 6">
                <a:extLst>
                  <a:ext uri="{FF2B5EF4-FFF2-40B4-BE49-F238E27FC236}">
                    <a16:creationId xmlns:a16="http://schemas.microsoft.com/office/drawing/2014/main" id="{750D13BC-9703-4834-AC3D-CB411EAF0B6B}"/>
                  </a:ext>
                </a:extLst>
              </p:cNvPr>
              <p:cNvPicPr>
                <a:picLocks noChangeAspect="1"/>
              </p:cNvPicPr>
              <p:nvPr/>
            </p:nvPicPr>
            <p:blipFill>
              <a:blip r:embed="rId3"/>
              <a:stretch>
                <a:fillRect/>
              </a:stretch>
            </p:blipFill>
            <p:spPr>
              <a:xfrm>
                <a:off x="2705134" y="2233217"/>
                <a:ext cx="6173807" cy="4296546"/>
              </a:xfrm>
              <a:prstGeom prst="rect">
                <a:avLst/>
              </a:prstGeom>
            </p:spPr>
          </p:pic>
          <p:sp>
            <p:nvSpPr>
              <p:cNvPr id="6" name="Right Triangle 5">
                <a:extLst>
                  <a:ext uri="{FF2B5EF4-FFF2-40B4-BE49-F238E27FC236}">
                    <a16:creationId xmlns:a16="http://schemas.microsoft.com/office/drawing/2014/main" id="{30D1FD4A-5807-4EE4-BED3-1C08892CF0F9}"/>
                  </a:ext>
                </a:extLst>
              </p:cNvPr>
              <p:cNvSpPr/>
              <p:nvPr/>
            </p:nvSpPr>
            <p:spPr>
              <a:xfrm>
                <a:off x="2851356" y="4296697"/>
                <a:ext cx="2753032" cy="2123768"/>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Parallelogram 8">
              <a:extLst>
                <a:ext uri="{FF2B5EF4-FFF2-40B4-BE49-F238E27FC236}">
                  <a16:creationId xmlns:a16="http://schemas.microsoft.com/office/drawing/2014/main" id="{A0612B13-4EE7-4804-955E-ADCDFDE92C0E}"/>
                </a:ext>
              </a:extLst>
            </p:cNvPr>
            <p:cNvSpPr/>
            <p:nvPr/>
          </p:nvSpPr>
          <p:spPr>
            <a:xfrm rot="7462657">
              <a:off x="3107882" y="4057072"/>
              <a:ext cx="1750772" cy="2124078"/>
            </a:xfrm>
            <a:prstGeom prst="parallelogram">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9116249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4">
            <a:extLst>
              <a:ext uri="{FF2B5EF4-FFF2-40B4-BE49-F238E27FC236}">
                <a16:creationId xmlns:a16="http://schemas.microsoft.com/office/drawing/2014/main" id="{4F695123-C656-49C3-A1B8-105787278C01}"/>
              </a:ext>
            </a:extLst>
          </p:cNvPr>
          <p:cNvSpPr>
            <a:spLocks noChangeArrowheads="1"/>
          </p:cNvSpPr>
          <p:nvPr/>
        </p:nvSpPr>
        <p:spPr bwMode="auto">
          <a:xfrm>
            <a:off x="318362" y="2233046"/>
            <a:ext cx="5192372" cy="3970318"/>
          </a:xfrm>
          <a:prstGeom prst="rect">
            <a:avLst/>
          </a:prstGeom>
          <a:noFill/>
          <a:ln w="38100">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GB" altLang="en-US" sz="3600" b="1" dirty="0">
                <a:solidFill>
                  <a:srgbClr val="FF0000"/>
                </a:solidFill>
                <a:latin typeface="Kinetic Letters" panose="02000000000000000000" pitchFamily="50" charset="0"/>
              </a:rPr>
              <a:t>Phonics and Word Recognition</a:t>
            </a:r>
          </a:p>
          <a:p>
            <a:pPr eaLnBrk="1" hangingPunct="1">
              <a:spcBef>
                <a:spcPct val="50000"/>
              </a:spcBef>
            </a:pPr>
            <a:r>
              <a:rPr lang="en-GB" altLang="en-US" sz="3000" dirty="0">
                <a:latin typeface="Kinetic Letters" panose="02000000000000000000" pitchFamily="50" charset="0"/>
              </a:rPr>
              <a:t>The ability to recognise words presented in and out of context.</a:t>
            </a:r>
          </a:p>
          <a:p>
            <a:pPr eaLnBrk="1" hangingPunct="1">
              <a:spcBef>
                <a:spcPct val="50000"/>
              </a:spcBef>
            </a:pPr>
            <a:r>
              <a:rPr lang="en-GB" altLang="en-US" sz="3000" dirty="0">
                <a:latin typeface="Kinetic Letters" panose="02000000000000000000" pitchFamily="50" charset="0"/>
              </a:rPr>
              <a:t>The ability to blend letter sounds (phonemes) together to read words.</a:t>
            </a:r>
          </a:p>
        </p:txBody>
      </p:sp>
      <p:sp>
        <p:nvSpPr>
          <p:cNvPr id="10245" name="Text Box 4">
            <a:extLst>
              <a:ext uri="{FF2B5EF4-FFF2-40B4-BE49-F238E27FC236}">
                <a16:creationId xmlns:a16="http://schemas.microsoft.com/office/drawing/2014/main" id="{9B347072-D126-4917-AA3F-0EBA2A85A5DB}"/>
              </a:ext>
            </a:extLst>
          </p:cNvPr>
          <p:cNvSpPr txBox="1">
            <a:spLocks noChangeArrowheads="1"/>
          </p:cNvSpPr>
          <p:nvPr/>
        </p:nvSpPr>
        <p:spPr bwMode="auto">
          <a:xfrm>
            <a:off x="5698694" y="1963742"/>
            <a:ext cx="6174944" cy="4508927"/>
          </a:xfrm>
          <a:prstGeom prst="rect">
            <a:avLst/>
          </a:prstGeom>
          <a:noFill/>
          <a:ln w="38100">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r>
              <a:rPr lang="en-GB" altLang="en-US" sz="3200" b="1" dirty="0">
                <a:solidFill>
                  <a:srgbClr val="FF0000"/>
                </a:solidFill>
                <a:latin typeface="Kinetic Letters" panose="02000000000000000000" pitchFamily="50" charset="0"/>
              </a:rPr>
              <a:t>Understanding</a:t>
            </a:r>
          </a:p>
          <a:p>
            <a:pPr>
              <a:spcBef>
                <a:spcPct val="50000"/>
              </a:spcBef>
            </a:pPr>
            <a:r>
              <a:rPr lang="en-GB" altLang="en-US" sz="3000" dirty="0">
                <a:latin typeface="Kinetic Letters" panose="02000000000000000000" pitchFamily="50" charset="0"/>
              </a:rPr>
              <a:t>The ability to understand the meaning of the words and sentences in a text.</a:t>
            </a:r>
          </a:p>
          <a:p>
            <a:pPr>
              <a:spcBef>
                <a:spcPct val="50000"/>
              </a:spcBef>
            </a:pPr>
            <a:r>
              <a:rPr lang="en-GB" altLang="en-US" sz="3000" dirty="0">
                <a:latin typeface="Kinetic Letters" panose="02000000000000000000" pitchFamily="50" charset="0"/>
              </a:rPr>
              <a:t>The ability to understand the ideas, information and themes in a text.</a:t>
            </a:r>
          </a:p>
          <a:p>
            <a:pPr>
              <a:spcBef>
                <a:spcPct val="50000"/>
              </a:spcBef>
            </a:pPr>
            <a:r>
              <a:rPr lang="en-GB" altLang="en-US" sz="3000" dirty="0">
                <a:latin typeface="Kinetic Letters" panose="02000000000000000000" pitchFamily="50" charset="0"/>
              </a:rPr>
              <a:t>If a child understands what they hear, they will understand the same information when they read.</a:t>
            </a:r>
          </a:p>
        </p:txBody>
      </p:sp>
      <p:sp>
        <p:nvSpPr>
          <p:cNvPr id="8" name="Rectangle 2">
            <a:extLst>
              <a:ext uri="{FF2B5EF4-FFF2-40B4-BE49-F238E27FC236}">
                <a16:creationId xmlns:a16="http://schemas.microsoft.com/office/drawing/2014/main" id="{FDA5DE05-8FE7-48A7-A145-A617AD34B20D}"/>
              </a:ext>
            </a:extLst>
          </p:cNvPr>
          <p:cNvSpPr txBox="1">
            <a:spLocks noChangeArrowheads="1"/>
          </p:cNvSpPr>
          <p:nvPr/>
        </p:nvSpPr>
        <p:spPr>
          <a:xfrm>
            <a:off x="1902961" y="125506"/>
            <a:ext cx="8870440" cy="1602119"/>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Reading skills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2041336B-140F-4F41-A815-7DB1FC32FC7F}"/>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Reading in School  </a:t>
            </a:r>
            <a:br>
              <a:rPr lang="en-GB" altLang="en-US" sz="6000" b="1" dirty="0">
                <a:latin typeface="Kinetic Letters" panose="02000000000000000000" pitchFamily="50" charset="0"/>
              </a:rPr>
            </a:br>
            <a:r>
              <a:rPr lang="en-GB" altLang="en-US" sz="6000" b="1" dirty="0">
                <a:latin typeface="Kinetic Letters" panose="02000000000000000000" pitchFamily="50" charset="0"/>
              </a:rPr>
              <a:t>The </a:t>
            </a:r>
            <a:r>
              <a:rPr lang="en-GB" altLang="en-US" sz="6000" b="1" i="1" dirty="0">
                <a:latin typeface="Kinetic Letters" panose="02000000000000000000" pitchFamily="50" charset="0"/>
              </a:rPr>
              <a:t>Teaching</a:t>
            </a:r>
            <a:r>
              <a:rPr lang="en-GB" altLang="en-US" sz="6000" b="1" dirty="0">
                <a:latin typeface="Kinetic Letters" panose="02000000000000000000" pitchFamily="50" charset="0"/>
              </a:rPr>
              <a:t> of Reading</a:t>
            </a:r>
          </a:p>
        </p:txBody>
      </p:sp>
      <p:sp>
        <p:nvSpPr>
          <p:cNvPr id="8195" name="Rectangle 3">
            <a:extLst>
              <a:ext uri="{FF2B5EF4-FFF2-40B4-BE49-F238E27FC236}">
                <a16:creationId xmlns:a16="http://schemas.microsoft.com/office/drawing/2014/main" id="{3DFF9BB6-1245-4CBA-869D-DFE6A5683854}"/>
              </a:ext>
            </a:extLst>
          </p:cNvPr>
          <p:cNvSpPr>
            <a:spLocks noGrp="1" noChangeArrowheads="1"/>
          </p:cNvSpPr>
          <p:nvPr>
            <p:ph type="body" sz="half" idx="1"/>
          </p:nvPr>
        </p:nvSpPr>
        <p:spPr>
          <a:xfrm>
            <a:off x="1064526" y="1905246"/>
            <a:ext cx="10454184" cy="4672976"/>
          </a:xfrm>
        </p:spPr>
        <p:txBody>
          <a:bodyPr>
            <a:normAutofit fontScale="32500" lnSpcReduction="20000"/>
          </a:bodyPr>
          <a:lstStyle/>
          <a:p>
            <a:pPr>
              <a:lnSpc>
                <a:spcPct val="90000"/>
              </a:lnSpc>
              <a:defRPr/>
            </a:pPr>
            <a:r>
              <a:rPr lang="en-GB" sz="11100" dirty="0">
                <a:latin typeface="Kinetic Letters" panose="02000000000000000000" pitchFamily="50" charset="0"/>
              </a:rPr>
              <a:t>Phonics</a:t>
            </a:r>
          </a:p>
          <a:p>
            <a:pPr>
              <a:lnSpc>
                <a:spcPct val="90000"/>
              </a:lnSpc>
              <a:defRPr/>
            </a:pPr>
            <a:r>
              <a:rPr lang="en-GB" sz="11100" dirty="0">
                <a:latin typeface="Kinetic Letters" panose="02000000000000000000" pitchFamily="50" charset="0"/>
              </a:rPr>
              <a:t>Shared reading</a:t>
            </a:r>
          </a:p>
          <a:p>
            <a:pPr>
              <a:lnSpc>
                <a:spcPct val="90000"/>
              </a:lnSpc>
              <a:defRPr/>
            </a:pPr>
            <a:r>
              <a:rPr lang="en-GB" sz="11100" dirty="0">
                <a:latin typeface="Kinetic Letters" panose="02000000000000000000" pitchFamily="50" charset="0"/>
              </a:rPr>
              <a:t>Whole class guided reading (VIPERS)</a:t>
            </a:r>
          </a:p>
          <a:p>
            <a:pPr>
              <a:lnSpc>
                <a:spcPct val="90000"/>
              </a:lnSpc>
              <a:defRPr/>
            </a:pPr>
            <a:r>
              <a:rPr lang="en-GB" sz="11100" dirty="0">
                <a:latin typeface="Kinetic Letters" panose="02000000000000000000" pitchFamily="50" charset="0"/>
              </a:rPr>
              <a:t>Independent reading</a:t>
            </a:r>
          </a:p>
          <a:p>
            <a:pPr>
              <a:lnSpc>
                <a:spcPct val="90000"/>
              </a:lnSpc>
              <a:defRPr/>
            </a:pPr>
            <a:r>
              <a:rPr lang="en-GB" sz="11100" dirty="0">
                <a:latin typeface="Kinetic Letters" panose="02000000000000000000" pitchFamily="50" charset="0"/>
              </a:rPr>
              <a:t>Focused reading activities</a:t>
            </a:r>
          </a:p>
          <a:p>
            <a:pPr>
              <a:lnSpc>
                <a:spcPct val="90000"/>
              </a:lnSpc>
              <a:defRPr/>
            </a:pPr>
            <a:r>
              <a:rPr lang="en-GB" sz="11100" dirty="0">
                <a:latin typeface="Kinetic Letters" panose="02000000000000000000" pitchFamily="50" charset="0"/>
              </a:rPr>
              <a:t>Reading across the curriculum</a:t>
            </a:r>
          </a:p>
          <a:p>
            <a:pPr>
              <a:lnSpc>
                <a:spcPct val="90000"/>
              </a:lnSpc>
              <a:defRPr/>
            </a:pPr>
            <a:r>
              <a:rPr lang="en-GB" sz="11100" dirty="0">
                <a:latin typeface="Kinetic Letters" panose="02000000000000000000" pitchFamily="50" charset="0"/>
              </a:rPr>
              <a:t>Class novels and stories</a:t>
            </a:r>
          </a:p>
          <a:p>
            <a:pPr>
              <a:lnSpc>
                <a:spcPct val="90000"/>
              </a:lnSpc>
              <a:defRPr/>
            </a:pPr>
            <a:r>
              <a:rPr lang="en-GB" sz="11100" dirty="0">
                <a:latin typeface="Kinetic Letters" panose="02000000000000000000" pitchFamily="50" charset="0"/>
              </a:rPr>
              <a:t>Reading for pleasure</a:t>
            </a:r>
            <a:r>
              <a:rPr lang="en-GB" sz="11100" b="1" dirty="0">
                <a:solidFill>
                  <a:srgbClr val="66FFFF"/>
                </a:solidFill>
                <a:latin typeface="Kinetic Letters" panose="02000000000000000000" pitchFamily="50" charset="0"/>
              </a:rPr>
              <a:t>    </a:t>
            </a:r>
            <a:endParaRPr lang="en-GB" sz="11100" b="1" dirty="0">
              <a:solidFill>
                <a:srgbClr val="FF66FF"/>
              </a:solidFill>
              <a:latin typeface="Kinetic Letters" panose="02000000000000000000" pitchFamily="50" charset="0"/>
            </a:endParaRPr>
          </a:p>
          <a:p>
            <a:pPr algn="ctr">
              <a:lnSpc>
                <a:spcPct val="90000"/>
              </a:lnSpc>
              <a:buFontTx/>
              <a:buNone/>
              <a:defRPr/>
            </a:pPr>
            <a:r>
              <a:rPr lang="en-GB" sz="11100" b="1" i="1" dirty="0">
                <a:solidFill>
                  <a:srgbClr val="FF0000"/>
                </a:solidFill>
                <a:latin typeface="Kinetic Letters" panose="02000000000000000000" pitchFamily="50" charset="0"/>
              </a:rPr>
              <a:t>The hearing of reading is NOT the teaching of reading</a:t>
            </a:r>
          </a:p>
          <a:p>
            <a:pPr algn="ctr">
              <a:lnSpc>
                <a:spcPct val="90000"/>
              </a:lnSpc>
              <a:defRPr/>
            </a:pPr>
            <a:endParaRPr lang="en-GB" dirty="0"/>
          </a:p>
        </p:txBody>
      </p:sp>
    </p:spTree>
    <p:extLst>
      <p:ext uri="{BB962C8B-B14F-4D97-AF65-F5344CB8AC3E}">
        <p14:creationId xmlns:p14="http://schemas.microsoft.com/office/powerpoint/2010/main" val="550880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457200" y="1877539"/>
            <a:ext cx="11376212" cy="446867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pPr>
            <a:r>
              <a:rPr lang="en-GB" altLang="en-US" sz="3000" dirty="0"/>
              <a:t>Phonics is a way of teaching children how to read and write. It helps children hear, identify and use different sounds that distinguish one word from another in the English language.</a:t>
            </a:r>
          </a:p>
          <a:p>
            <a:pPr marL="0" indent="0">
              <a:buFontTx/>
              <a:buNone/>
            </a:pPr>
            <a:endParaRPr lang="en-GB" altLang="en-US" sz="3000" dirty="0"/>
          </a:p>
          <a:p>
            <a:pPr marL="0" indent="0">
              <a:buFontTx/>
              <a:buNone/>
            </a:pPr>
            <a:r>
              <a:rPr lang="en-GB" altLang="en-US" sz="3000" dirty="0"/>
              <a:t>Written language can be compared to a code, so knowing the sounds of individual letters and how those letters sound when they’re combined will help children decode words as they read.</a:t>
            </a:r>
          </a:p>
          <a:p>
            <a:pPr marL="0" indent="0">
              <a:buFontTx/>
              <a:buNone/>
            </a:pPr>
            <a:endParaRPr lang="en-GB" altLang="en-US" sz="3000" dirty="0"/>
          </a:p>
          <a:p>
            <a:pPr marL="0" indent="0">
              <a:buFontTx/>
              <a:buNone/>
            </a:pPr>
            <a:r>
              <a:rPr lang="en-GB" altLang="en-US" sz="3000" dirty="0"/>
              <a:t>Understanding phonics will also help children know which letters to use when they are writing words.</a:t>
            </a:r>
          </a:p>
        </p:txBody>
      </p:sp>
      <p:sp>
        <p:nvSpPr>
          <p:cNvPr id="6" name="Rectangle 2">
            <a:extLst>
              <a:ext uri="{FF2B5EF4-FFF2-40B4-BE49-F238E27FC236}">
                <a16:creationId xmlns:a16="http://schemas.microsoft.com/office/drawing/2014/main" id="{2041336B-140F-4F41-A815-7DB1FC32FC7F}"/>
              </a:ext>
            </a:extLst>
          </p:cNvPr>
          <p:cNvSpPr txBox="1">
            <a:spLocks noChangeArrowheads="1"/>
          </p:cNvSpPr>
          <p:nvPr/>
        </p:nvSpPr>
        <p:spPr>
          <a:xfrm>
            <a:off x="1873533" y="414323"/>
            <a:ext cx="8280400" cy="1012840"/>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What is phonics?</a:t>
            </a:r>
          </a:p>
        </p:txBody>
      </p:sp>
    </p:spTree>
    <p:extLst>
      <p:ext uri="{BB962C8B-B14F-4D97-AF65-F5344CB8AC3E}">
        <p14:creationId xmlns:p14="http://schemas.microsoft.com/office/powerpoint/2010/main" val="4159865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E77E6B78-9C78-4C42-BE37-57C17394FA61}"/>
              </a:ext>
            </a:extLst>
          </p:cNvPr>
          <p:cNvSpPr txBox="1">
            <a:spLocks noChangeArrowheads="1"/>
          </p:cNvSpPr>
          <p:nvPr/>
        </p:nvSpPr>
        <p:spPr>
          <a:xfrm>
            <a:off x="1660780" y="250770"/>
            <a:ext cx="8870440" cy="1602119"/>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Fluency</a:t>
            </a:r>
          </a:p>
        </p:txBody>
      </p:sp>
      <p:sp>
        <p:nvSpPr>
          <p:cNvPr id="6" name="Content Placeholder 2">
            <a:extLst>
              <a:ext uri="{FF2B5EF4-FFF2-40B4-BE49-F238E27FC236}">
                <a16:creationId xmlns:a16="http://schemas.microsoft.com/office/drawing/2014/main" id="{64AFD405-F5A0-43A8-8F6B-E9D6340E45B1}"/>
              </a:ext>
            </a:extLst>
          </p:cNvPr>
          <p:cNvSpPr>
            <a:spLocks noGrp="1"/>
          </p:cNvSpPr>
          <p:nvPr>
            <p:ph idx="1"/>
          </p:nvPr>
        </p:nvSpPr>
        <p:spPr>
          <a:xfrm>
            <a:off x="914310" y="2325653"/>
            <a:ext cx="5968270" cy="4069928"/>
          </a:xfrm>
        </p:spPr>
        <p:txBody>
          <a:bodyPr>
            <a:normAutofit fontScale="85000" lnSpcReduction="20000"/>
          </a:bodyPr>
          <a:lstStyle/>
          <a:p>
            <a:pPr fontAlgn="base"/>
            <a:r>
              <a:rPr lang="en-GB" dirty="0"/>
              <a:t>Fluent reading supports reading comprehension. When pupils read fluently, their cognitive resources can be redirected from focusing on decoding and onto comprehending the text. For this reason, fluency is sometimes described as a bridge from word recognition to comprehension.</a:t>
            </a:r>
            <a:r>
              <a:rPr lang="en-US" dirty="0"/>
              <a:t>​</a:t>
            </a:r>
          </a:p>
          <a:p>
            <a:pPr marL="0" indent="0" fontAlgn="base">
              <a:buNone/>
            </a:pPr>
            <a:endParaRPr lang="en-US" dirty="0"/>
          </a:p>
          <a:p>
            <a:pPr fontAlgn="base"/>
            <a:r>
              <a:rPr lang="en-GB" dirty="0"/>
              <a:t>If the brain’s processing power isn’t being used up by working out how to read a word, it can concentrate on understanding and enjoying the text.</a:t>
            </a:r>
          </a:p>
        </p:txBody>
      </p:sp>
      <p:pic>
        <p:nvPicPr>
          <p:cNvPr id="7" name="Picture 6">
            <a:extLst>
              <a:ext uri="{FF2B5EF4-FFF2-40B4-BE49-F238E27FC236}">
                <a16:creationId xmlns:a16="http://schemas.microsoft.com/office/drawing/2014/main" id="{4BAE9544-587A-4685-BAFE-0B01526A3424}"/>
              </a:ext>
            </a:extLst>
          </p:cNvPr>
          <p:cNvPicPr>
            <a:picLocks noChangeAspect="1"/>
          </p:cNvPicPr>
          <p:nvPr/>
        </p:nvPicPr>
        <p:blipFill>
          <a:blip r:embed="rId3"/>
          <a:stretch>
            <a:fillRect/>
          </a:stretch>
        </p:blipFill>
        <p:spPr>
          <a:xfrm>
            <a:off x="7325639" y="2223143"/>
            <a:ext cx="4207599" cy="4172438"/>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90F00617-1A41-411F-9C75-934F05DBD73A}"/>
              </a:ext>
            </a:extLst>
          </p:cNvPr>
          <p:cNvSpPr>
            <a:spLocks noGrp="1" noChangeArrowheads="1"/>
          </p:cNvSpPr>
          <p:nvPr>
            <p:ph type="body" idx="1"/>
          </p:nvPr>
        </p:nvSpPr>
        <p:spPr>
          <a:xfrm>
            <a:off x="245660" y="2217763"/>
            <a:ext cx="11714505" cy="4525963"/>
          </a:xfrm>
        </p:spPr>
        <p:txBody>
          <a:bodyPr>
            <a:normAutofit fontScale="92500"/>
          </a:bodyPr>
          <a:lstStyle/>
          <a:p>
            <a:pPr>
              <a:lnSpc>
                <a:spcPct val="120000"/>
              </a:lnSpc>
              <a:spcBef>
                <a:spcPts val="0"/>
              </a:spcBef>
              <a:defRPr/>
            </a:pPr>
            <a:r>
              <a:rPr lang="en-US" sz="3600" dirty="0"/>
              <a:t>Being able to read does not mean you </a:t>
            </a:r>
            <a:r>
              <a:rPr lang="en-US" sz="3600" u="sng" dirty="0"/>
              <a:t>understand</a:t>
            </a:r>
            <a:r>
              <a:rPr lang="en-US" sz="3600" dirty="0"/>
              <a:t> what you read.</a:t>
            </a:r>
          </a:p>
          <a:p>
            <a:pPr>
              <a:lnSpc>
                <a:spcPct val="120000"/>
              </a:lnSpc>
              <a:spcBef>
                <a:spcPts val="0"/>
              </a:spcBef>
              <a:defRPr/>
            </a:pPr>
            <a:r>
              <a:rPr lang="en-US" sz="3600" dirty="0"/>
              <a:t>Your child might sound like a good reader but may not necessarily </a:t>
            </a:r>
            <a:r>
              <a:rPr lang="en-US" sz="3600" u="sng" dirty="0"/>
              <a:t>understand </a:t>
            </a:r>
            <a:r>
              <a:rPr lang="en-US" sz="3600" dirty="0"/>
              <a:t>what the text means.</a:t>
            </a:r>
          </a:p>
          <a:p>
            <a:pPr>
              <a:lnSpc>
                <a:spcPct val="120000"/>
              </a:lnSpc>
              <a:spcBef>
                <a:spcPts val="0"/>
              </a:spcBef>
              <a:defRPr/>
            </a:pPr>
            <a:r>
              <a:rPr lang="en-US" sz="3600" dirty="0"/>
              <a:t>The best way </a:t>
            </a:r>
            <a:r>
              <a:rPr lang="en-US" sz="3600" u="sng" dirty="0"/>
              <a:t>to develop understanding is to talk </a:t>
            </a:r>
            <a:r>
              <a:rPr lang="en-US" sz="3600" dirty="0"/>
              <a:t>about texts.</a:t>
            </a:r>
          </a:p>
          <a:p>
            <a:pPr>
              <a:lnSpc>
                <a:spcPct val="120000"/>
              </a:lnSpc>
              <a:spcBef>
                <a:spcPts val="0"/>
              </a:spcBef>
              <a:defRPr/>
            </a:pPr>
            <a:endParaRPr lang="en-US" sz="3600" dirty="0"/>
          </a:p>
          <a:p>
            <a:pPr marL="0" indent="0" algn="ctr">
              <a:lnSpc>
                <a:spcPct val="120000"/>
              </a:lnSpc>
              <a:spcBef>
                <a:spcPts val="0"/>
              </a:spcBef>
              <a:buNone/>
              <a:defRPr/>
            </a:pPr>
            <a:r>
              <a:rPr lang="en-US" sz="4000" dirty="0">
                <a:solidFill>
                  <a:srgbClr val="FF0000"/>
                </a:solidFill>
              </a:rPr>
              <a:t>The next slide is easy to read – does anyone understand what it means?</a:t>
            </a:r>
          </a:p>
          <a:p>
            <a:pPr>
              <a:defRPr/>
            </a:pPr>
            <a:endParaRPr lang="en-US" dirty="0"/>
          </a:p>
        </p:txBody>
      </p:sp>
      <p:sp>
        <p:nvSpPr>
          <p:cNvPr id="8" name="Rectangle 2">
            <a:extLst>
              <a:ext uri="{FF2B5EF4-FFF2-40B4-BE49-F238E27FC236}">
                <a16:creationId xmlns:a16="http://schemas.microsoft.com/office/drawing/2014/main" id="{E77E6B78-9C78-4C42-BE37-57C17394FA61}"/>
              </a:ext>
            </a:extLst>
          </p:cNvPr>
          <p:cNvSpPr txBox="1">
            <a:spLocks noChangeArrowheads="1"/>
          </p:cNvSpPr>
          <p:nvPr/>
        </p:nvSpPr>
        <p:spPr>
          <a:xfrm>
            <a:off x="1660780" y="250770"/>
            <a:ext cx="8870440" cy="1602119"/>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Comprehension</a:t>
            </a:r>
          </a:p>
        </p:txBody>
      </p:sp>
    </p:spTree>
    <p:extLst>
      <p:ext uri="{BB962C8B-B14F-4D97-AF65-F5344CB8AC3E}">
        <p14:creationId xmlns:p14="http://schemas.microsoft.com/office/powerpoint/2010/main" val="2136660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0653505-6BBC-4AAD-9272-AA38A35B7DB0}"/>
              </a:ext>
            </a:extLst>
          </p:cNvPr>
          <p:cNvSpPr>
            <a:spLocks noGrp="1" noChangeArrowheads="1"/>
          </p:cNvSpPr>
          <p:nvPr>
            <p:ph type="title"/>
          </p:nvPr>
        </p:nvSpPr>
        <p:spPr>
          <a:xfrm>
            <a:off x="919089" y="577411"/>
            <a:ext cx="10353822" cy="792163"/>
          </a:xfrm>
        </p:spPr>
        <p:txBody>
          <a:bodyPr>
            <a:noAutofit/>
          </a:bodyPr>
          <a:lstStyle/>
          <a:p>
            <a:pPr algn="ctr">
              <a:defRPr/>
            </a:pPr>
            <a:r>
              <a:rPr lang="en-GB" sz="4800" b="1" u="sng" dirty="0"/>
              <a:t>An extract taken from a computer manual</a:t>
            </a:r>
          </a:p>
        </p:txBody>
      </p:sp>
      <p:sp>
        <p:nvSpPr>
          <p:cNvPr id="20483" name="Rectangle 3">
            <a:extLst>
              <a:ext uri="{FF2B5EF4-FFF2-40B4-BE49-F238E27FC236}">
                <a16:creationId xmlns:a16="http://schemas.microsoft.com/office/drawing/2014/main" id="{76629DA8-440C-4868-8ED1-71FD53965B0F}"/>
              </a:ext>
            </a:extLst>
          </p:cNvPr>
          <p:cNvSpPr>
            <a:spLocks noGrp="1" noChangeArrowheads="1"/>
          </p:cNvSpPr>
          <p:nvPr>
            <p:ph type="body" idx="1"/>
          </p:nvPr>
        </p:nvSpPr>
        <p:spPr>
          <a:xfrm>
            <a:off x="919088" y="1611314"/>
            <a:ext cx="10799299" cy="4001695"/>
          </a:xfrm>
        </p:spPr>
        <p:txBody>
          <a:bodyPr/>
          <a:lstStyle/>
          <a:p>
            <a:pPr marL="0" indent="0" algn="just">
              <a:buNone/>
              <a:defRPr/>
            </a:pPr>
            <a:r>
              <a:rPr lang="en-GB" sz="4000" dirty="0"/>
              <a:t>According to the previous ATA/IDE hard drive transfer protocol, the signalling way to send data was in synchronous strobe mode by using the rising edge of the strobe signal. The faster strobe rate increases EMI, which cannot be eliminated by the standard 40-pin cable used by ATA and ultra ATA.</a:t>
            </a:r>
          </a:p>
          <a:p>
            <a:pPr>
              <a:buFontTx/>
              <a:buNone/>
              <a:defRPr/>
            </a:pPr>
            <a:endParaRPr lang="en-GB" dirty="0"/>
          </a:p>
        </p:txBody>
      </p:sp>
      <p:sp>
        <p:nvSpPr>
          <p:cNvPr id="2" name="Cloud Callout 1"/>
          <p:cNvSpPr/>
          <p:nvPr/>
        </p:nvSpPr>
        <p:spPr>
          <a:xfrm>
            <a:off x="2015319" y="1611314"/>
            <a:ext cx="8161361" cy="3889612"/>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Kinetic Letters" panose="02000000000000000000" pitchFamily="50" charset="0"/>
              </a:rPr>
              <a:t>Why is this harder for us to understand?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48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uild="p"/>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FEB4E-1B3B-4904-809B-1EBDD526C94A}"/>
              </a:ext>
            </a:extLst>
          </p:cNvPr>
          <p:cNvSpPr>
            <a:spLocks noGrp="1"/>
          </p:cNvSpPr>
          <p:nvPr>
            <p:ph type="title"/>
          </p:nvPr>
        </p:nvSpPr>
        <p:spPr>
          <a:xfrm>
            <a:off x="838200" y="691682"/>
            <a:ext cx="5470358" cy="2904879"/>
          </a:xfrm>
        </p:spPr>
        <p:txBody>
          <a:bodyPr>
            <a:noAutofit/>
          </a:bodyPr>
          <a:lstStyle/>
          <a:p>
            <a:pPr algn="ctr"/>
            <a:r>
              <a:rPr lang="en-GB" sz="6600" b="1" dirty="0">
                <a:latin typeface="+mn-lt"/>
              </a:rPr>
              <a:t>Whole School </a:t>
            </a:r>
            <a:br>
              <a:rPr lang="en-GB" sz="6600" b="1" dirty="0">
                <a:latin typeface="+mn-lt"/>
              </a:rPr>
            </a:br>
            <a:r>
              <a:rPr lang="en-GB" sz="6600" b="1" dirty="0">
                <a:latin typeface="+mn-lt"/>
              </a:rPr>
              <a:t>use of </a:t>
            </a:r>
            <a:r>
              <a:rPr lang="en-GB" sz="6600" b="1" dirty="0">
                <a:solidFill>
                  <a:srgbClr val="FF0000"/>
                </a:solidFill>
                <a:latin typeface="+mn-lt"/>
              </a:rPr>
              <a:t>VIPERS </a:t>
            </a:r>
            <a:r>
              <a:rPr lang="en-GB" sz="6600" b="1" dirty="0">
                <a:latin typeface="+mn-lt"/>
              </a:rPr>
              <a:t>to teach reading skills</a:t>
            </a:r>
          </a:p>
        </p:txBody>
      </p:sp>
      <p:pic>
        <p:nvPicPr>
          <p:cNvPr id="4" name="Picture 5">
            <a:extLst>
              <a:ext uri="{FF2B5EF4-FFF2-40B4-BE49-F238E27FC236}">
                <a16:creationId xmlns:a16="http://schemas.microsoft.com/office/drawing/2014/main" id="{EA6DDF7C-8FA9-4018-A5F4-67311F304B36}"/>
              </a:ext>
            </a:extLst>
          </p:cNvPr>
          <p:cNvPicPr>
            <a:picLocks noGrp="1" noChangeAspect="1"/>
          </p:cNvPicPr>
          <p:nvPr>
            <p:ph idx="1"/>
          </p:nvPr>
        </p:nvPicPr>
        <p:blipFill rotWithShape="1">
          <a:blip r:embed="rId3"/>
          <a:srcRect l="41537" t="14744" r="26170" b="8120"/>
          <a:stretch/>
        </p:blipFill>
        <p:spPr>
          <a:xfrm>
            <a:off x="6809546" y="691682"/>
            <a:ext cx="4319460" cy="5809756"/>
          </a:xfrm>
        </p:spPr>
      </p:pic>
      <p:pic>
        <p:nvPicPr>
          <p:cNvPr id="5" name="Picture 4">
            <a:extLst>
              <a:ext uri="{FF2B5EF4-FFF2-40B4-BE49-F238E27FC236}">
                <a16:creationId xmlns:a16="http://schemas.microsoft.com/office/drawing/2014/main" id="{A221D347-E3FE-41DD-8457-BBC10A4D5B17}"/>
              </a:ext>
            </a:extLst>
          </p:cNvPr>
          <p:cNvPicPr>
            <a:picLocks noChangeAspect="1"/>
          </p:cNvPicPr>
          <p:nvPr/>
        </p:nvPicPr>
        <p:blipFill>
          <a:blip r:embed="rId4"/>
          <a:stretch>
            <a:fillRect/>
          </a:stretch>
        </p:blipFill>
        <p:spPr>
          <a:xfrm>
            <a:off x="1766904" y="3952836"/>
            <a:ext cx="3615551" cy="2548602"/>
          </a:xfrm>
          <a:prstGeom prst="rect">
            <a:avLst/>
          </a:prstGeom>
        </p:spPr>
      </p:pic>
    </p:spTree>
    <p:extLst>
      <p:ext uri="{BB962C8B-B14F-4D97-AF65-F5344CB8AC3E}">
        <p14:creationId xmlns:p14="http://schemas.microsoft.com/office/powerpoint/2010/main" val="906499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2D6D0B18-255C-489E-905B-B4D47253CE7C}"/>
              </a:ext>
            </a:extLst>
          </p:cNvPr>
          <p:cNvGraphicFramePr>
            <a:graphicFrameLocks noGrp="1"/>
          </p:cNvGraphicFramePr>
          <p:nvPr>
            <p:ph idx="1"/>
            <p:extLst>
              <p:ext uri="{D42A27DB-BD31-4B8C-83A1-F6EECF244321}">
                <p14:modId xmlns:p14="http://schemas.microsoft.com/office/powerpoint/2010/main" val="3504314103"/>
              </p:ext>
            </p:extLst>
          </p:nvPr>
        </p:nvGraphicFramePr>
        <p:xfrm>
          <a:off x="721895" y="433137"/>
          <a:ext cx="10748211" cy="5814364"/>
        </p:xfrm>
        <a:graphic>
          <a:graphicData uri="http://schemas.openxmlformats.org/drawingml/2006/table">
            <a:tbl>
              <a:tblPr firstRow="1" firstCol="1" bandRow="1">
                <a:tableStyleId>{10A1B5D5-9B99-4C35-A422-299274C87663}</a:tableStyleId>
              </a:tblPr>
              <a:tblGrid>
                <a:gridCol w="2581678">
                  <a:extLst>
                    <a:ext uri="{9D8B030D-6E8A-4147-A177-3AD203B41FA5}">
                      <a16:colId xmlns:a16="http://schemas.microsoft.com/office/drawing/2014/main" val="3474597978"/>
                    </a:ext>
                  </a:extLst>
                </a:gridCol>
                <a:gridCol w="8166533">
                  <a:extLst>
                    <a:ext uri="{9D8B030D-6E8A-4147-A177-3AD203B41FA5}">
                      <a16:colId xmlns:a16="http://schemas.microsoft.com/office/drawing/2014/main" val="2849722027"/>
                    </a:ext>
                  </a:extLst>
                </a:gridCol>
              </a:tblGrid>
              <a:tr h="666250">
                <a:tc gridSpan="2">
                  <a:txBody>
                    <a:bodyPr/>
                    <a:lstStyle/>
                    <a:p>
                      <a:pPr algn="ctr">
                        <a:lnSpc>
                          <a:spcPct val="107000"/>
                        </a:lnSpc>
                        <a:spcAft>
                          <a:spcPts val="0"/>
                        </a:spcAft>
                      </a:pPr>
                      <a:r>
                        <a:rPr lang="en-GB" sz="4000" dirty="0">
                          <a:effectLst/>
                          <a:latin typeface="Comic Sans MS" panose="030F0702030302020204" pitchFamily="66" charset="0"/>
                        </a:rPr>
                        <a:t>KS1 Year 1 &amp; 2</a:t>
                      </a:r>
                      <a:endParaRPr lang="en-GB" sz="4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449692453"/>
                  </a:ext>
                </a:extLst>
              </a:tr>
              <a:tr h="549993">
                <a:tc>
                  <a:txBody>
                    <a:bodyPr/>
                    <a:lstStyle/>
                    <a:p>
                      <a:pPr algn="ctr">
                        <a:lnSpc>
                          <a:spcPct val="107000"/>
                        </a:lnSpc>
                        <a:spcAft>
                          <a:spcPts val="0"/>
                        </a:spcAft>
                      </a:pPr>
                      <a:r>
                        <a:rPr lang="en-GB" sz="2800" b="1" dirty="0">
                          <a:effectLst/>
                          <a:latin typeface="Comic Sans MS" panose="030F0702030302020204" pitchFamily="66" charset="0"/>
                        </a:rPr>
                        <a:t>VIPERS title</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GB" sz="2800" b="1" dirty="0">
                          <a:effectLst/>
                          <a:latin typeface="Comic Sans MS" panose="030F0702030302020204" pitchFamily="66" charset="0"/>
                        </a:rPr>
                        <a:t>Content domain description</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92049000"/>
                  </a:ext>
                </a:extLst>
              </a:tr>
              <a:tr h="721243">
                <a:tc>
                  <a:txBody>
                    <a:bodyPr/>
                    <a:lstStyle/>
                    <a:p>
                      <a:pPr algn="ctr">
                        <a:lnSpc>
                          <a:spcPct val="107000"/>
                        </a:lnSpc>
                        <a:spcAft>
                          <a:spcPts val="0"/>
                        </a:spcAft>
                      </a:pPr>
                      <a:r>
                        <a:rPr lang="en-GB" sz="3200" dirty="0">
                          <a:effectLst/>
                          <a:latin typeface="Comic Sans MS" panose="030F0702030302020204" pitchFamily="66" charset="0"/>
                        </a:rPr>
                        <a:t>Vocabulary</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draw on knowledge of vocabulary to understand texts</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78295259"/>
                  </a:ext>
                </a:extLst>
              </a:tr>
              <a:tr h="480828">
                <a:tc>
                  <a:txBody>
                    <a:bodyPr/>
                    <a:lstStyle/>
                    <a:p>
                      <a:pPr algn="ctr">
                        <a:lnSpc>
                          <a:spcPct val="107000"/>
                        </a:lnSpc>
                        <a:spcAft>
                          <a:spcPts val="0"/>
                        </a:spcAft>
                      </a:pPr>
                      <a:r>
                        <a:rPr lang="en-GB" sz="3200" dirty="0">
                          <a:effectLst/>
                          <a:latin typeface="Comic Sans MS" panose="030F0702030302020204" pitchFamily="66" charset="0"/>
                        </a:rPr>
                        <a:t>Infer</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make inferences from the text</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6125557"/>
                  </a:ext>
                </a:extLst>
              </a:tr>
              <a:tr h="721243">
                <a:tc>
                  <a:txBody>
                    <a:bodyPr/>
                    <a:lstStyle/>
                    <a:p>
                      <a:pPr algn="ctr">
                        <a:lnSpc>
                          <a:spcPct val="107000"/>
                        </a:lnSpc>
                        <a:spcAft>
                          <a:spcPts val="0"/>
                        </a:spcAft>
                      </a:pPr>
                      <a:r>
                        <a:rPr lang="en-GB" sz="3200" dirty="0">
                          <a:effectLst/>
                          <a:latin typeface="Comic Sans MS" panose="030F0702030302020204" pitchFamily="66" charset="0"/>
                        </a:rPr>
                        <a:t>Predict</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predict what might happen on the basis of what has been read so far</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83108723"/>
                  </a:ext>
                </a:extLst>
              </a:tr>
              <a:tr h="1202071">
                <a:tc>
                  <a:txBody>
                    <a:bodyPr/>
                    <a:lstStyle/>
                    <a:p>
                      <a:pPr algn="ctr">
                        <a:lnSpc>
                          <a:spcPct val="107000"/>
                        </a:lnSpc>
                        <a:spcAft>
                          <a:spcPts val="0"/>
                        </a:spcAft>
                      </a:pPr>
                      <a:r>
                        <a:rPr lang="en-GB" sz="3200" dirty="0">
                          <a:effectLst/>
                          <a:latin typeface="Comic Sans MS" panose="030F0702030302020204" pitchFamily="66" charset="0"/>
                        </a:rPr>
                        <a:t>Explain</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identify / explain key aspects of fiction and non-fiction texts, such as characters, events, titles and information</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7548578"/>
                  </a:ext>
                </a:extLst>
              </a:tr>
              <a:tr h="825613">
                <a:tc>
                  <a:txBody>
                    <a:bodyPr/>
                    <a:lstStyle/>
                    <a:p>
                      <a:pPr algn="ctr">
                        <a:lnSpc>
                          <a:spcPct val="107000"/>
                        </a:lnSpc>
                        <a:spcAft>
                          <a:spcPts val="0"/>
                        </a:spcAft>
                      </a:pPr>
                      <a:r>
                        <a:rPr lang="en-GB" sz="3200" dirty="0">
                          <a:effectLst/>
                          <a:latin typeface="Comic Sans MS" panose="030F0702030302020204" pitchFamily="66" charset="0"/>
                        </a:rPr>
                        <a:t>Retrieve</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identify / explain key aspects of fiction and non-fiction texts, such as characters, events, titles and information</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65152936"/>
                  </a:ext>
                </a:extLst>
              </a:tr>
              <a:tr h="497395">
                <a:tc>
                  <a:txBody>
                    <a:bodyPr/>
                    <a:lstStyle/>
                    <a:p>
                      <a:pPr algn="ctr">
                        <a:lnSpc>
                          <a:spcPct val="107000"/>
                        </a:lnSpc>
                        <a:spcAft>
                          <a:spcPts val="0"/>
                        </a:spcAft>
                      </a:pPr>
                      <a:r>
                        <a:rPr lang="en-GB" sz="3200" dirty="0">
                          <a:effectLst/>
                          <a:latin typeface="Comic Sans MS" panose="030F0702030302020204" pitchFamily="66" charset="0"/>
                        </a:rPr>
                        <a:t>Sequence</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identify and explain the sequence of events in texts</a:t>
                      </a:r>
                    </a:p>
                    <a:p>
                      <a:pPr>
                        <a:lnSpc>
                          <a:spcPct val="107000"/>
                        </a:lnSpc>
                        <a:spcAft>
                          <a:spcPts val="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0554350"/>
                  </a:ext>
                </a:extLst>
              </a:tr>
            </a:tbl>
          </a:graphicData>
        </a:graphic>
      </p:graphicFrame>
    </p:spTree>
    <p:extLst>
      <p:ext uri="{BB962C8B-B14F-4D97-AF65-F5344CB8AC3E}">
        <p14:creationId xmlns:p14="http://schemas.microsoft.com/office/powerpoint/2010/main" val="1881444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2C0F3D4-5D70-4C5A-A27A-257E15C9E6F8}"/>
              </a:ext>
            </a:extLst>
          </p:cNvPr>
          <p:cNvPicPr>
            <a:picLocks noChangeAspect="1"/>
          </p:cNvPicPr>
          <p:nvPr/>
        </p:nvPicPr>
        <p:blipFill rotWithShape="1">
          <a:blip r:embed="rId3"/>
          <a:srcRect l="26512" t="30725" r="62902" b="14401"/>
          <a:stretch/>
        </p:blipFill>
        <p:spPr>
          <a:xfrm>
            <a:off x="1366047" y="901953"/>
            <a:ext cx="2769854" cy="5823531"/>
          </a:xfrm>
          <a:prstGeom prst="rect">
            <a:avLst/>
          </a:prstGeom>
        </p:spPr>
      </p:pic>
      <p:sp>
        <p:nvSpPr>
          <p:cNvPr id="5" name="TextBox 4">
            <a:extLst>
              <a:ext uri="{FF2B5EF4-FFF2-40B4-BE49-F238E27FC236}">
                <a16:creationId xmlns:a16="http://schemas.microsoft.com/office/drawing/2014/main" id="{32ED9517-61DA-469B-A8F1-08FF5D77F3A3}"/>
              </a:ext>
            </a:extLst>
          </p:cNvPr>
          <p:cNvSpPr txBox="1"/>
          <p:nvPr/>
        </p:nvSpPr>
        <p:spPr>
          <a:xfrm>
            <a:off x="465221" y="248987"/>
            <a:ext cx="11117178" cy="769441"/>
          </a:xfrm>
          <a:prstGeom prst="rect">
            <a:avLst/>
          </a:prstGeom>
          <a:noFill/>
          <a:ln>
            <a:noFill/>
          </a:ln>
        </p:spPr>
        <p:txBody>
          <a:bodyPr wrap="square" rtlCol="0">
            <a:spAutoFit/>
          </a:bodyPr>
          <a:lstStyle/>
          <a:p>
            <a:pPr algn="ctr"/>
            <a:r>
              <a:rPr lang="en-GB" sz="4400" b="1" dirty="0"/>
              <a:t>KS2 Year 3 - 6</a:t>
            </a:r>
          </a:p>
        </p:txBody>
      </p:sp>
      <p:pic>
        <p:nvPicPr>
          <p:cNvPr id="6" name="Picture 5">
            <a:extLst>
              <a:ext uri="{FF2B5EF4-FFF2-40B4-BE49-F238E27FC236}">
                <a16:creationId xmlns:a16="http://schemas.microsoft.com/office/drawing/2014/main" id="{49A37ED1-8556-475A-8A63-EC7AE412667A}"/>
              </a:ext>
            </a:extLst>
          </p:cNvPr>
          <p:cNvPicPr>
            <a:picLocks noChangeAspect="1"/>
          </p:cNvPicPr>
          <p:nvPr/>
        </p:nvPicPr>
        <p:blipFill rotWithShape="1">
          <a:blip r:embed="rId3"/>
          <a:srcRect l="47359" t="30782" r="28481" b="15286"/>
          <a:stretch/>
        </p:blipFill>
        <p:spPr>
          <a:xfrm>
            <a:off x="4135901" y="901954"/>
            <a:ext cx="6957338" cy="5707060"/>
          </a:xfrm>
          <a:prstGeom prst="rect">
            <a:avLst/>
          </a:prstGeom>
        </p:spPr>
      </p:pic>
    </p:spTree>
    <p:extLst>
      <p:ext uri="{BB962C8B-B14F-4D97-AF65-F5344CB8AC3E}">
        <p14:creationId xmlns:p14="http://schemas.microsoft.com/office/powerpoint/2010/main" val="13438719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descr="Text&#10;&#10;Description automatically generated">
            <a:extLst>
              <a:ext uri="{FF2B5EF4-FFF2-40B4-BE49-F238E27FC236}">
                <a16:creationId xmlns:a16="http://schemas.microsoft.com/office/drawing/2014/main" id="{AB364CE0-5F60-4CF9-A9F2-B403AE0F5CBF}"/>
              </a:ext>
            </a:extLst>
          </p:cNvPr>
          <p:cNvPicPr>
            <a:picLocks noGrp="1" noChangeAspect="1"/>
          </p:cNvPicPr>
          <p:nvPr>
            <p:ph idx="1"/>
          </p:nvPr>
        </p:nvPicPr>
        <p:blipFill rotWithShape="1">
          <a:blip r:embed="rId3"/>
          <a:srcRect l="41657" t="13675" r="26050" b="7265"/>
          <a:stretch/>
        </p:blipFill>
        <p:spPr>
          <a:xfrm>
            <a:off x="649492" y="603848"/>
            <a:ext cx="4045454" cy="5571065"/>
          </a:xfrm>
          <a:prstGeom prst="rect">
            <a:avLst/>
          </a:prstGeom>
          <a:ln>
            <a:noFill/>
          </a:ln>
        </p:spPr>
      </p:pic>
      <p:sp>
        <p:nvSpPr>
          <p:cNvPr id="9" name="Rectangle 8">
            <a:extLst>
              <a:ext uri="{FF2B5EF4-FFF2-40B4-BE49-F238E27FC236}">
                <a16:creationId xmlns:a16="http://schemas.microsoft.com/office/drawing/2014/main" id="{DEB5FEEF-7F30-4A8F-96B2-DED012DA18B6}"/>
              </a:ext>
            </a:extLst>
          </p:cNvPr>
          <p:cNvSpPr/>
          <p:nvPr/>
        </p:nvSpPr>
        <p:spPr>
          <a:xfrm>
            <a:off x="5241372" y="3923065"/>
            <a:ext cx="6598531" cy="400110"/>
          </a:xfrm>
          <a:prstGeom prst="rect">
            <a:avLst/>
          </a:prstGeom>
          <a:ln w="25400">
            <a:solidFill>
              <a:srgbClr val="0070C0"/>
            </a:solidFill>
          </a:ln>
        </p:spPr>
        <p:txBody>
          <a:bodyPr wrap="square">
            <a:spAutoFit/>
          </a:bodyPr>
          <a:lstStyle/>
          <a:p>
            <a:pPr>
              <a:spcAft>
                <a:spcPts val="0"/>
              </a:spcAft>
            </a:pPr>
            <a:r>
              <a:rPr lang="en-GB" sz="2000" dirty="0">
                <a:latin typeface="Kinetic Letters" panose="02000000000000000000" pitchFamily="50" charset="0"/>
                <a:ea typeface="Calibri" panose="020F0502020204030204" pitchFamily="34" charset="0"/>
                <a:cs typeface="Times New Roman" panose="02020603050405020304" pitchFamily="18" charset="0"/>
              </a:rPr>
              <a:t>What adjective has been used to describe the shoe maker?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CD3C9439-03A6-4FC9-9FA8-57C754C36C4A}"/>
              </a:ext>
            </a:extLst>
          </p:cNvPr>
          <p:cNvSpPr/>
          <p:nvPr/>
        </p:nvSpPr>
        <p:spPr>
          <a:xfrm>
            <a:off x="5241371" y="6174913"/>
            <a:ext cx="3779127" cy="400110"/>
          </a:xfrm>
          <a:prstGeom prst="rect">
            <a:avLst/>
          </a:prstGeom>
          <a:ln w="25400">
            <a:solidFill>
              <a:srgbClr val="0070C0"/>
            </a:solidFill>
          </a:ln>
        </p:spPr>
        <p:txBody>
          <a:bodyPr wrap="square">
            <a:spAutoFit/>
          </a:bodyPr>
          <a:lstStyle/>
          <a:p>
            <a:pPr>
              <a:spcAft>
                <a:spcPts val="0"/>
              </a:spcAft>
            </a:pPr>
            <a:r>
              <a:rPr lang="en-GB" sz="2000" dirty="0">
                <a:latin typeface="Kinetic Letters" panose="02000000000000000000" pitchFamily="50" charset="0"/>
                <a:ea typeface="Calibri" panose="020F0502020204030204" pitchFamily="34" charset="0"/>
                <a:cs typeface="Times New Roman" panose="02020603050405020304" pitchFamily="18" charset="0"/>
              </a:rPr>
              <a:t>What does the word rich mean?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2193F7E9-B300-4093-9930-28449FC5352E}"/>
              </a:ext>
            </a:extLst>
          </p:cNvPr>
          <p:cNvPicPr/>
          <p:nvPr/>
        </p:nvPicPr>
        <p:blipFill rotWithShape="1">
          <a:blip r:embed="rId4" cstate="print">
            <a:extLst>
              <a:ext uri="{28A0092B-C50C-407E-A947-70E740481C1C}">
                <a14:useLocalDpi xmlns:a14="http://schemas.microsoft.com/office/drawing/2010/main" val="0"/>
              </a:ext>
            </a:extLst>
          </a:blip>
          <a:srcRect l="5911" t="15303" r="6612" b="8872"/>
          <a:stretch/>
        </p:blipFill>
        <p:spPr bwMode="auto">
          <a:xfrm>
            <a:off x="8713136" y="990102"/>
            <a:ext cx="3126767" cy="1635202"/>
          </a:xfrm>
          <a:prstGeom prst="rect">
            <a:avLst/>
          </a:prstGeom>
          <a:ln>
            <a:noFill/>
          </a:ln>
          <a:extLst>
            <a:ext uri="{53640926-AAD7-44D8-BBD7-CCE9431645EC}">
              <a14:shadowObscured xmlns:a14="http://schemas.microsoft.com/office/drawing/2010/main"/>
            </a:ext>
          </a:extLst>
        </p:spPr>
      </p:pic>
      <p:sp>
        <p:nvSpPr>
          <p:cNvPr id="12" name="Rectangle 11">
            <a:extLst>
              <a:ext uri="{FF2B5EF4-FFF2-40B4-BE49-F238E27FC236}">
                <a16:creationId xmlns:a16="http://schemas.microsoft.com/office/drawing/2014/main" id="{7A8B03A1-CD1E-4AD4-9B90-88C1D66F6E22}"/>
              </a:ext>
            </a:extLst>
          </p:cNvPr>
          <p:cNvSpPr/>
          <p:nvPr/>
        </p:nvSpPr>
        <p:spPr>
          <a:xfrm>
            <a:off x="5241371" y="5416998"/>
            <a:ext cx="4788121" cy="407035"/>
          </a:xfrm>
          <a:prstGeom prst="rect">
            <a:avLst/>
          </a:prstGeom>
          <a:ln w="25400">
            <a:solidFill>
              <a:srgbClr val="0070C0"/>
            </a:solidFill>
          </a:ln>
        </p:spPr>
        <p:txBody>
          <a:bodyPr wrap="square">
            <a:spAutoFit/>
          </a:bodyPr>
          <a:lstStyle/>
          <a:p>
            <a:pPr>
              <a:lnSpc>
                <a:spcPct val="107000"/>
              </a:lnSpc>
              <a:spcAft>
                <a:spcPts val="800"/>
              </a:spcAft>
            </a:pPr>
            <a:r>
              <a:rPr lang="en-GB" sz="2000" dirty="0">
                <a:effectLst/>
                <a:latin typeface="Kinetic Letters" panose="02000000000000000000" pitchFamily="50" charset="0"/>
                <a:ea typeface="Calibri" panose="020F0502020204030204" pitchFamily="34" charset="0"/>
                <a:cs typeface="Times New Roman" panose="02020603050405020304" pitchFamily="18" charset="0"/>
              </a:rPr>
              <a:t>Circle the words that describe the dinosaur.</a:t>
            </a:r>
          </a:p>
        </p:txBody>
      </p:sp>
      <p:graphicFrame>
        <p:nvGraphicFramePr>
          <p:cNvPr id="13" name="Table 12">
            <a:extLst>
              <a:ext uri="{FF2B5EF4-FFF2-40B4-BE49-F238E27FC236}">
                <a16:creationId xmlns:a16="http://schemas.microsoft.com/office/drawing/2014/main" id="{52380377-FEBA-44DD-893D-9E4632B505AE}"/>
              </a:ext>
            </a:extLst>
          </p:cNvPr>
          <p:cNvGraphicFramePr>
            <a:graphicFrameLocks noGrp="1"/>
          </p:cNvGraphicFramePr>
          <p:nvPr>
            <p:extLst>
              <p:ext uri="{D42A27DB-BD31-4B8C-83A1-F6EECF244321}">
                <p14:modId xmlns:p14="http://schemas.microsoft.com/office/powerpoint/2010/main" val="1937696841"/>
              </p:ext>
            </p:extLst>
          </p:nvPr>
        </p:nvGraphicFramePr>
        <p:xfrm>
          <a:off x="5241371" y="252174"/>
          <a:ext cx="3287774" cy="3468485"/>
        </p:xfrm>
        <a:graphic>
          <a:graphicData uri="http://schemas.openxmlformats.org/drawingml/2006/table">
            <a:tbl>
              <a:tblPr firstRow="1" firstCol="1" bandRow="1">
                <a:tableStyleId>{5C22544A-7EE6-4342-B048-85BDC9FD1C3A}</a:tableStyleId>
              </a:tblPr>
              <a:tblGrid>
                <a:gridCol w="1435671">
                  <a:extLst>
                    <a:ext uri="{9D8B030D-6E8A-4147-A177-3AD203B41FA5}">
                      <a16:colId xmlns:a16="http://schemas.microsoft.com/office/drawing/2014/main" val="20000"/>
                    </a:ext>
                  </a:extLst>
                </a:gridCol>
                <a:gridCol w="177961">
                  <a:extLst>
                    <a:ext uri="{9D8B030D-6E8A-4147-A177-3AD203B41FA5}">
                      <a16:colId xmlns:a16="http://schemas.microsoft.com/office/drawing/2014/main" val="20001"/>
                    </a:ext>
                  </a:extLst>
                </a:gridCol>
                <a:gridCol w="1674142">
                  <a:extLst>
                    <a:ext uri="{9D8B030D-6E8A-4147-A177-3AD203B41FA5}">
                      <a16:colId xmlns:a16="http://schemas.microsoft.com/office/drawing/2014/main" val="20002"/>
                    </a:ext>
                  </a:extLst>
                </a:gridCol>
              </a:tblGrid>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scolded</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rowSpan="6">
                  <a:txBody>
                    <a:bodyPr/>
                    <a:lstStyle/>
                    <a:p>
                      <a:pPr algn="ctr">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shaking in terror</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0"/>
                  </a:ext>
                </a:extLst>
              </a:tr>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trembling</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walking confidently</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1"/>
                  </a:ext>
                </a:extLst>
              </a:tr>
              <a:tr h="805055">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exclaimed</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something said in surprise</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2"/>
                  </a:ext>
                </a:extLst>
              </a:tr>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strode</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being told off</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3"/>
                  </a:ext>
                </a:extLst>
              </a:tr>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nonsense</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laughed at</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4"/>
                  </a:ext>
                </a:extLst>
              </a:tr>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scoffed</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does not make sense</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5"/>
                  </a:ext>
                </a:extLst>
              </a:tr>
            </a:tbl>
          </a:graphicData>
        </a:graphic>
      </p:graphicFrame>
      <p:sp>
        <p:nvSpPr>
          <p:cNvPr id="14" name="Rectangle 13">
            <a:extLst>
              <a:ext uri="{FF2B5EF4-FFF2-40B4-BE49-F238E27FC236}">
                <a16:creationId xmlns:a16="http://schemas.microsoft.com/office/drawing/2014/main" id="{1825C30D-CF88-475D-94CE-CE05F2F95AA5}"/>
              </a:ext>
            </a:extLst>
          </p:cNvPr>
          <p:cNvSpPr/>
          <p:nvPr/>
        </p:nvSpPr>
        <p:spPr>
          <a:xfrm>
            <a:off x="5241371" y="4680980"/>
            <a:ext cx="3836341" cy="400110"/>
          </a:xfrm>
          <a:prstGeom prst="rect">
            <a:avLst/>
          </a:prstGeom>
          <a:ln w="25400">
            <a:solidFill>
              <a:srgbClr val="0070C0"/>
            </a:solidFill>
          </a:ln>
        </p:spPr>
        <p:txBody>
          <a:bodyPr wrap="square">
            <a:spAutoFit/>
          </a:bodyPr>
          <a:lstStyle/>
          <a:p>
            <a:r>
              <a:rPr lang="en-GB" sz="2000" dirty="0">
                <a:latin typeface="Kinetic Letters" panose="02000000000000000000" pitchFamily="50" charset="0"/>
                <a:ea typeface="Calibri" panose="020F0502020204030204" pitchFamily="34" charset="0"/>
                <a:cs typeface="Times New Roman" panose="02020603050405020304" pitchFamily="18" charset="0"/>
              </a:rPr>
              <a:t>Match the word to the meaning</a:t>
            </a:r>
            <a:endParaRPr lang="en-GB" sz="2000" dirty="0"/>
          </a:p>
        </p:txBody>
      </p:sp>
    </p:spTree>
    <p:extLst>
      <p:ext uri="{BB962C8B-B14F-4D97-AF65-F5344CB8AC3E}">
        <p14:creationId xmlns:p14="http://schemas.microsoft.com/office/powerpoint/2010/main" val="10665292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FA3A49-C2ED-4994-BAE8-924C83E01BA0}"/>
              </a:ext>
            </a:extLst>
          </p:cNvPr>
          <p:cNvPicPr>
            <a:picLocks noChangeAspect="1"/>
          </p:cNvPicPr>
          <p:nvPr/>
        </p:nvPicPr>
        <p:blipFill rotWithShape="1">
          <a:blip r:embed="rId3"/>
          <a:srcRect l="40669" t="22388" r="25997" b="6659"/>
          <a:stretch/>
        </p:blipFill>
        <p:spPr>
          <a:xfrm>
            <a:off x="6656141" y="643467"/>
            <a:ext cx="4652990" cy="5571066"/>
          </a:xfrm>
          <a:prstGeom prst="rect">
            <a:avLst/>
          </a:prstGeom>
        </p:spPr>
      </p:pic>
      <p:sp>
        <p:nvSpPr>
          <p:cNvPr id="6" name="Rectangle 5">
            <a:extLst>
              <a:ext uri="{FF2B5EF4-FFF2-40B4-BE49-F238E27FC236}">
                <a16:creationId xmlns:a16="http://schemas.microsoft.com/office/drawing/2014/main" id="{7C14E07C-068B-435A-9E7A-4175D02459C6}"/>
              </a:ext>
            </a:extLst>
          </p:cNvPr>
          <p:cNvSpPr/>
          <p:nvPr/>
        </p:nvSpPr>
        <p:spPr>
          <a:xfrm>
            <a:off x="334868" y="211951"/>
            <a:ext cx="5366684" cy="1384995"/>
          </a:xfrm>
          <a:prstGeom prst="rect">
            <a:avLst/>
          </a:prstGeom>
          <a:ln w="25400">
            <a:solidFill>
              <a:srgbClr val="0070C0"/>
            </a:solidFill>
          </a:ln>
        </p:spPr>
        <p:txBody>
          <a:bodyPr wrap="square">
            <a:spAutoFit/>
          </a:bodyPr>
          <a:lstStyle/>
          <a:p>
            <a:pPr>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How do you think the shoemaker felt when he woke up to find new shoes?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3D6D5A38-FD3A-4715-B737-E9B7A53B2DCF}"/>
              </a:ext>
            </a:extLst>
          </p:cNvPr>
          <p:cNvSpPr/>
          <p:nvPr/>
        </p:nvSpPr>
        <p:spPr>
          <a:xfrm>
            <a:off x="334867" y="1860242"/>
            <a:ext cx="6065931" cy="2376997"/>
          </a:xfrm>
          <a:prstGeom prst="rect">
            <a:avLst/>
          </a:prstGeom>
          <a:ln w="25400">
            <a:solidFill>
              <a:srgbClr val="0070C0"/>
            </a:solidFill>
          </a:ln>
        </p:spPr>
        <p:txBody>
          <a:bodyPr wrap="square">
            <a:spAutoFit/>
          </a:bodyPr>
          <a:lstStyle/>
          <a:p>
            <a:pPr>
              <a:lnSpc>
                <a:spcPct val="107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Thinking about what we know about Elmer’s character, how do you think he will respond to the snow in this story? What sort of things do you think he will get up to?</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D8615B4F-5F33-49D0-A5BE-E0CF0D121116}"/>
              </a:ext>
            </a:extLst>
          </p:cNvPr>
          <p:cNvSpPr/>
          <p:nvPr/>
        </p:nvSpPr>
        <p:spPr>
          <a:xfrm>
            <a:off x="334867" y="5707343"/>
            <a:ext cx="5414939" cy="1014380"/>
          </a:xfrm>
          <a:prstGeom prst="rect">
            <a:avLst/>
          </a:prstGeom>
          <a:ln w="25400">
            <a:solidFill>
              <a:srgbClr val="0070C0"/>
            </a:solidFill>
          </a:ln>
        </p:spPr>
        <p:txBody>
          <a:bodyPr wrap="square">
            <a:spAutoFit/>
          </a:bodyPr>
          <a:lstStyle/>
          <a:p>
            <a:pPr>
              <a:lnSpc>
                <a:spcPct val="107000"/>
              </a:lnSpc>
              <a:spcAft>
                <a:spcPts val="800"/>
              </a:spcAft>
              <a:tabLst>
                <a:tab pos="3941445" algn="l"/>
              </a:tabLst>
            </a:pPr>
            <a:r>
              <a:rPr lang="en-GB" sz="2800" dirty="0">
                <a:latin typeface="Kinetic Letters" panose="02000000000000000000" pitchFamily="50" charset="0"/>
                <a:ea typeface="Calibri" panose="020F0502020204030204" pitchFamily="34" charset="0"/>
                <a:cs typeface="Times New Roman" panose="02020603050405020304" pitchFamily="18" charset="0"/>
              </a:rPr>
              <a:t>What do you think happened to the Mars cat after the story?</a:t>
            </a:r>
            <a:endParaRPr lang="en-GB" sz="1400" dirty="0">
              <a:effectLst/>
              <a:latin typeface="Kinetic Letters" panose="02000000000000000000" pitchFamily="50"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AA86C847-402A-45B6-A116-7B310BF6AE5A}"/>
              </a:ext>
            </a:extLst>
          </p:cNvPr>
          <p:cNvSpPr/>
          <p:nvPr/>
        </p:nvSpPr>
        <p:spPr>
          <a:xfrm>
            <a:off x="334867" y="4583152"/>
            <a:ext cx="6065931" cy="954107"/>
          </a:xfrm>
          <a:prstGeom prst="rect">
            <a:avLst/>
          </a:prstGeom>
          <a:ln w="25400">
            <a:solidFill>
              <a:srgbClr val="0070C0"/>
            </a:solidFill>
          </a:ln>
        </p:spPr>
        <p:txBody>
          <a:bodyPr wrap="square">
            <a:spAutoFit/>
          </a:bodyPr>
          <a:lstStyle/>
          <a:p>
            <a:r>
              <a:rPr lang="en-GB" sz="2800" dirty="0">
                <a:latin typeface="Kinetic Letters" panose="02000000000000000000" pitchFamily="50" charset="0"/>
                <a:ea typeface="Calibri" panose="020F0502020204030204" pitchFamily="34" charset="0"/>
                <a:cs typeface="Times New Roman" panose="02020603050405020304" pitchFamily="18" charset="0"/>
              </a:rPr>
              <a:t>Why might the fire have started in a bakery? </a:t>
            </a:r>
            <a:endParaRPr lang="en-GB" sz="2800" dirty="0"/>
          </a:p>
        </p:txBody>
      </p:sp>
    </p:spTree>
    <p:extLst>
      <p:ext uri="{BB962C8B-B14F-4D97-AF65-F5344CB8AC3E}">
        <p14:creationId xmlns:p14="http://schemas.microsoft.com/office/powerpoint/2010/main" val="18448869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335C708-01D5-409D-81FE-5A12259894DC}"/>
              </a:ext>
            </a:extLst>
          </p:cNvPr>
          <p:cNvPicPr>
            <a:picLocks noChangeAspect="1"/>
          </p:cNvPicPr>
          <p:nvPr/>
        </p:nvPicPr>
        <p:blipFill rotWithShape="1">
          <a:blip r:embed="rId3"/>
          <a:srcRect l="40678" t="22156" r="26780" b="7784"/>
          <a:stretch/>
        </p:blipFill>
        <p:spPr>
          <a:xfrm>
            <a:off x="510333" y="596467"/>
            <a:ext cx="4461097" cy="5392865"/>
          </a:xfrm>
          <a:prstGeom prst="rect">
            <a:avLst/>
          </a:prstGeom>
        </p:spPr>
      </p:pic>
      <p:sp>
        <p:nvSpPr>
          <p:cNvPr id="4" name="Rectangle 3">
            <a:extLst>
              <a:ext uri="{FF2B5EF4-FFF2-40B4-BE49-F238E27FC236}">
                <a16:creationId xmlns:a16="http://schemas.microsoft.com/office/drawing/2014/main" id="{4BB08195-5CE0-4148-B552-AD68A1FAD9B1}"/>
              </a:ext>
            </a:extLst>
          </p:cNvPr>
          <p:cNvSpPr/>
          <p:nvPr/>
        </p:nvSpPr>
        <p:spPr>
          <a:xfrm>
            <a:off x="5315337" y="3026447"/>
            <a:ext cx="6702322" cy="532903"/>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Predict what the story is going to be about.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8C87B9F6-9F6D-4153-B1B4-F4D18E736632}"/>
              </a:ext>
            </a:extLst>
          </p:cNvPr>
          <p:cNvPicPr/>
          <p:nvPr/>
        </p:nvPicPr>
        <p:blipFill rotWithShape="1">
          <a:blip r:embed="rId4">
            <a:extLst>
              <a:ext uri="{28A0092B-C50C-407E-A947-70E740481C1C}">
                <a14:useLocalDpi xmlns:a14="http://schemas.microsoft.com/office/drawing/2010/main" val="0"/>
              </a:ext>
            </a:extLst>
          </a:blip>
          <a:srcRect l="5954" t="28811" r="41185" b="25444"/>
          <a:stretch/>
        </p:blipFill>
        <p:spPr bwMode="auto">
          <a:xfrm>
            <a:off x="6463430" y="80422"/>
            <a:ext cx="4075663" cy="2690801"/>
          </a:xfrm>
          <a:prstGeom prst="rect">
            <a:avLst/>
          </a:prstGeom>
          <a:ln>
            <a:noFill/>
          </a:ln>
          <a:extLst>
            <a:ext uri="{53640926-AAD7-44D8-BBD7-CCE9431645EC}">
              <a14:shadowObscured xmlns:a14="http://schemas.microsoft.com/office/drawing/2010/main"/>
            </a:ext>
          </a:extLst>
        </p:spPr>
      </p:pic>
      <p:sp>
        <p:nvSpPr>
          <p:cNvPr id="7" name="Rectangle 6">
            <a:extLst>
              <a:ext uri="{FF2B5EF4-FFF2-40B4-BE49-F238E27FC236}">
                <a16:creationId xmlns:a16="http://schemas.microsoft.com/office/drawing/2014/main" id="{8A36F769-11C2-4C99-82C7-E79C5136E0F0}"/>
              </a:ext>
            </a:extLst>
          </p:cNvPr>
          <p:cNvSpPr/>
          <p:nvPr/>
        </p:nvSpPr>
        <p:spPr>
          <a:xfrm>
            <a:off x="5315337" y="4010926"/>
            <a:ext cx="5551228" cy="532903"/>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do you think will happen next?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7C35773B-F295-4C86-AA5E-026420BEB4B7}"/>
              </a:ext>
            </a:extLst>
          </p:cNvPr>
          <p:cNvSpPr/>
          <p:nvPr/>
        </p:nvSpPr>
        <p:spPr>
          <a:xfrm>
            <a:off x="5315337" y="5008909"/>
            <a:ext cx="6702322" cy="993926"/>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Listen to the blurb. What do you think the story is about?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4291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CD849B4E-3406-4E70-82C4-0A32D631899C}"/>
              </a:ext>
            </a:extLst>
          </p:cNvPr>
          <p:cNvPicPr>
            <a:picLocks noChangeAspect="1"/>
          </p:cNvPicPr>
          <p:nvPr/>
        </p:nvPicPr>
        <p:blipFill rotWithShape="1">
          <a:blip r:embed="rId3"/>
          <a:srcRect l="40978" t="23303" r="26815" b="7938"/>
          <a:stretch/>
        </p:blipFill>
        <p:spPr>
          <a:xfrm>
            <a:off x="6986871" y="580611"/>
            <a:ext cx="4749754" cy="5696777"/>
          </a:xfrm>
          <a:prstGeom prst="rect">
            <a:avLst/>
          </a:prstGeom>
        </p:spPr>
      </p:pic>
      <p:sp>
        <p:nvSpPr>
          <p:cNvPr id="5" name="Rectangle 4">
            <a:extLst>
              <a:ext uri="{FF2B5EF4-FFF2-40B4-BE49-F238E27FC236}">
                <a16:creationId xmlns:a16="http://schemas.microsoft.com/office/drawing/2014/main" id="{2B7ED825-71C9-4BFB-8343-4B21C427FCAC}"/>
              </a:ext>
            </a:extLst>
          </p:cNvPr>
          <p:cNvSpPr>
            <a:spLocks noChangeArrowheads="1"/>
          </p:cNvSpPr>
          <p:nvPr/>
        </p:nvSpPr>
        <p:spPr bwMode="auto">
          <a:xfrm>
            <a:off x="414963" y="688257"/>
            <a:ext cx="5223665" cy="2260771"/>
          </a:xfrm>
          <a:prstGeom prst="rect">
            <a:avLst/>
          </a:prstGeom>
          <a:noFill/>
          <a:ln w="25400">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This week we have enjoyed reading </a:t>
            </a:r>
            <a:r>
              <a:rPr kumimoji="0" lang="en-GB" altLang="en-US" sz="2800" b="1"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‘The Three Little Pigs’</a:t>
            </a: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 in class. </a:t>
            </a:r>
            <a:endParaRPr kumimoji="0" lang="en-GB" altLang="en-US" sz="2800" b="0" i="0" u="none" strike="noStrike" cap="none" normalizeH="0" baseline="0" dirty="0">
              <a:ln>
                <a:noFill/>
              </a:ln>
              <a:solidFill>
                <a:schemeClr val="tx1"/>
              </a:solidFill>
              <a:effectLst/>
              <a:latin typeface="Kinetic Letters" panose="02000000000000000000"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What did you like most about the book? </a:t>
            </a:r>
            <a:endParaRPr kumimoji="0" lang="en-GB" altLang="en-US" sz="2800" b="0" i="0" u="none" strike="noStrike" cap="none" normalizeH="0" baseline="0" dirty="0">
              <a:ln>
                <a:noFill/>
              </a:ln>
              <a:solidFill>
                <a:schemeClr val="tx1"/>
              </a:solidFill>
              <a:effectLst/>
              <a:latin typeface="Kinetic Letters" panose="02000000000000000000" pitchFamily="50" charset="0"/>
            </a:endParaRPr>
          </a:p>
        </p:txBody>
      </p:sp>
      <p:sp>
        <p:nvSpPr>
          <p:cNvPr id="6" name="Rectangle 5">
            <a:extLst>
              <a:ext uri="{FF2B5EF4-FFF2-40B4-BE49-F238E27FC236}">
                <a16:creationId xmlns:a16="http://schemas.microsoft.com/office/drawing/2014/main" id="{D9849F85-B003-4596-8CFE-B7D6C3242A84}"/>
              </a:ext>
            </a:extLst>
          </p:cNvPr>
          <p:cNvSpPr/>
          <p:nvPr/>
        </p:nvSpPr>
        <p:spPr>
          <a:xfrm>
            <a:off x="455375" y="4322202"/>
            <a:ext cx="6279308" cy="131818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Was there anything that you didn’t like about the book?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BB618CE4-1158-403B-BD16-7E566A69982D}"/>
              </a:ext>
            </a:extLst>
          </p:cNvPr>
          <p:cNvSpPr/>
          <p:nvPr/>
        </p:nvSpPr>
        <p:spPr>
          <a:xfrm>
            <a:off x="455375" y="3237122"/>
            <a:ext cx="6279309" cy="67185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Who was your favourite character? Why?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734C4213-4794-4BEE-AA02-A985D642F568}"/>
              </a:ext>
            </a:extLst>
          </p:cNvPr>
          <p:cNvSpPr/>
          <p:nvPr/>
        </p:nvSpPr>
        <p:spPr>
          <a:xfrm flipH="1">
            <a:off x="455375" y="6053612"/>
            <a:ext cx="5907502" cy="67185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Would you like to live in this setting?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77571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5E011-963B-4DAD-825B-76C32122D9DE}"/>
              </a:ext>
            </a:extLst>
          </p:cNvPr>
          <p:cNvPicPr>
            <a:picLocks noChangeAspect="1"/>
          </p:cNvPicPr>
          <p:nvPr/>
        </p:nvPicPr>
        <p:blipFill rotWithShape="1">
          <a:blip r:embed="rId3"/>
          <a:srcRect l="41356" t="15060" r="25763" b="15663"/>
          <a:stretch/>
        </p:blipFill>
        <p:spPr>
          <a:xfrm>
            <a:off x="250897" y="811806"/>
            <a:ext cx="4715464" cy="5588993"/>
          </a:xfrm>
          <a:prstGeom prst="rect">
            <a:avLst/>
          </a:prstGeom>
        </p:spPr>
      </p:pic>
      <p:sp>
        <p:nvSpPr>
          <p:cNvPr id="5" name="Rectangle 4">
            <a:extLst>
              <a:ext uri="{FF2B5EF4-FFF2-40B4-BE49-F238E27FC236}">
                <a16:creationId xmlns:a16="http://schemas.microsoft.com/office/drawing/2014/main" id="{71041B99-BAF2-4491-B270-5893C57AC37D}"/>
              </a:ext>
            </a:extLst>
          </p:cNvPr>
          <p:cNvSpPr/>
          <p:nvPr/>
        </p:nvSpPr>
        <p:spPr>
          <a:xfrm>
            <a:off x="5256943" y="260716"/>
            <a:ext cx="6320900" cy="2376997"/>
          </a:xfrm>
          <a:prstGeom prst="rect">
            <a:avLst/>
          </a:prstGeom>
          <a:ln w="25400">
            <a:solidFill>
              <a:schemeClr val="accent1"/>
            </a:solidFill>
          </a:ln>
        </p:spPr>
        <p:txBody>
          <a:bodyPr wrap="square">
            <a:spAutoFit/>
          </a:bodyPr>
          <a:lstStyle/>
          <a:p>
            <a:pPr lvl="0">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Why did Mummy pig tell the children they needed to build houses of their own?</a:t>
            </a:r>
            <a:endParaRPr lang="en-GB" sz="1600" dirty="0">
              <a:latin typeface="Kinetic Letters" panose="02000000000000000000" pitchFamily="50"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were too noisy</a:t>
            </a:r>
            <a:endParaRPr lang="en-GB" sz="1600" dirty="0">
              <a:latin typeface="Kinetic Letters" panose="02000000000000000000" pitchFamily="50"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were too big</a:t>
            </a:r>
            <a:endParaRPr lang="en-GB" sz="1600" dirty="0">
              <a:latin typeface="Kinetic Letters" panose="02000000000000000000" pitchFamily="50"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made too much mess</a:t>
            </a:r>
            <a:endParaRPr lang="en-GB" sz="1600" dirty="0">
              <a:effectLst/>
              <a:latin typeface="Kinetic Letters" panose="02000000000000000000" pitchFamily="50"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67350FBE-EF1B-485A-8244-EAC831023BA6}"/>
              </a:ext>
            </a:extLst>
          </p:cNvPr>
          <p:cNvSpPr/>
          <p:nvPr/>
        </p:nvSpPr>
        <p:spPr>
          <a:xfrm>
            <a:off x="5256943" y="4359033"/>
            <a:ext cx="5805103" cy="532903"/>
          </a:xfrm>
          <a:prstGeom prst="rect">
            <a:avLst/>
          </a:prstGeom>
          <a:ln w="25400">
            <a:solidFill>
              <a:schemeClr val="accent1"/>
            </a:solidFill>
          </a:ln>
        </p:spPr>
        <p:txBody>
          <a:bodyPr wrap="square">
            <a:spAutoFit/>
          </a:bodyPr>
          <a:lstStyle/>
          <a:p>
            <a:pPr lvl="0">
              <a:lnSpc>
                <a:spcPct val="107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Who were the pigs afraid of?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D85047D8-E474-4F42-A99E-273D4DBE47C5}"/>
              </a:ext>
            </a:extLst>
          </p:cNvPr>
          <p:cNvSpPr/>
          <p:nvPr/>
        </p:nvSpPr>
        <p:spPr>
          <a:xfrm>
            <a:off x="5256943" y="5162792"/>
            <a:ext cx="6547004" cy="1695208"/>
          </a:xfrm>
          <a:prstGeom prst="rect">
            <a:avLst/>
          </a:prstGeom>
          <a:ln w="25400">
            <a:solidFill>
              <a:srgbClr val="0070C0"/>
            </a:solidFill>
          </a:ln>
        </p:spPr>
        <p:txBody>
          <a:bodyPr wrap="square">
            <a:spAutoFit/>
          </a:bodyPr>
          <a:lstStyle/>
          <a:p>
            <a:pPr>
              <a:lnSpc>
                <a:spcPct val="200000"/>
              </a:lnSpc>
              <a:spcAft>
                <a:spcPts val="800"/>
              </a:spcAft>
            </a:pPr>
            <a:r>
              <a:rPr lang="en-US" sz="2800" dirty="0">
                <a:latin typeface="Kinetic Letters" panose="02000000000000000000" pitchFamily="50" charset="0"/>
                <a:ea typeface="Calibri" panose="020F0502020204030204" pitchFamily="34" charset="0"/>
                <a:cs typeface="Courier New" panose="02070309020205020404" pitchFamily="49" charset="0"/>
              </a:rPr>
              <a:t>How did the rainbow become </a:t>
            </a:r>
            <a:r>
              <a:rPr lang="en-US" sz="2800" dirty="0" err="1">
                <a:latin typeface="Kinetic Letters" panose="02000000000000000000" pitchFamily="50" charset="0"/>
                <a:ea typeface="Calibri" panose="020F0502020204030204" pitchFamily="34" charset="0"/>
                <a:cs typeface="Courier New" panose="02070309020205020404" pitchFamily="49" charset="0"/>
              </a:rPr>
              <a:t>colourful</a:t>
            </a:r>
            <a:r>
              <a:rPr lang="en-US" sz="2800" dirty="0">
                <a:latin typeface="Kinetic Letters" panose="02000000000000000000" pitchFamily="50" charset="0"/>
                <a:ea typeface="Calibri" panose="020F0502020204030204" pitchFamily="34" charset="0"/>
                <a:cs typeface="Courier New" panose="02070309020205020404" pitchFamily="49" charset="0"/>
              </a:rPr>
              <a:t> again?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70BEFD02-8A4E-4297-B366-F0AD0DDED4A0}"/>
              </a:ext>
            </a:extLst>
          </p:cNvPr>
          <p:cNvSpPr/>
          <p:nvPr/>
        </p:nvSpPr>
        <p:spPr>
          <a:xfrm>
            <a:off x="5256943" y="2972960"/>
            <a:ext cx="5268925" cy="954107"/>
          </a:xfrm>
          <a:prstGeom prst="rect">
            <a:avLst/>
          </a:prstGeom>
          <a:ln w="25400">
            <a:solidFill>
              <a:srgbClr val="0070C0"/>
            </a:solidFill>
          </a:ln>
        </p:spPr>
        <p:txBody>
          <a:bodyPr wrap="square">
            <a:spAutoFit/>
          </a:bodyPr>
          <a:lstStyle/>
          <a:p>
            <a:r>
              <a:rPr lang="en-GB" sz="2800" dirty="0">
                <a:latin typeface="Kinetic Letters" panose="02000000000000000000" pitchFamily="50" charset="0"/>
                <a:ea typeface="Calibri" panose="020F0502020204030204" pitchFamily="34" charset="0"/>
                <a:cs typeface="Times New Roman" panose="02020603050405020304" pitchFamily="18" charset="0"/>
              </a:rPr>
              <a:t>What information would be find on page 46? </a:t>
            </a:r>
            <a:endParaRPr lang="en-GB" sz="2800" dirty="0"/>
          </a:p>
        </p:txBody>
      </p:sp>
    </p:spTree>
    <p:extLst>
      <p:ext uri="{BB962C8B-B14F-4D97-AF65-F5344CB8AC3E}">
        <p14:creationId xmlns:p14="http://schemas.microsoft.com/office/powerpoint/2010/main" val="26278496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5772EF4F-91A3-49DF-9670-FBB29C864425}"/>
              </a:ext>
            </a:extLst>
          </p:cNvPr>
          <p:cNvPicPr>
            <a:picLocks noChangeAspect="1"/>
          </p:cNvPicPr>
          <p:nvPr/>
        </p:nvPicPr>
        <p:blipFill rotWithShape="1">
          <a:blip r:embed="rId3"/>
          <a:srcRect l="40678" t="14970" r="26102" b="13174"/>
          <a:stretch/>
        </p:blipFill>
        <p:spPr>
          <a:xfrm>
            <a:off x="174907" y="796963"/>
            <a:ext cx="3925629" cy="4771195"/>
          </a:xfrm>
          <a:prstGeom prst="rect">
            <a:avLst/>
          </a:prstGeom>
        </p:spPr>
      </p:pic>
      <p:pic>
        <p:nvPicPr>
          <p:cNvPr id="2" name="Picture 1">
            <a:extLst>
              <a:ext uri="{FF2B5EF4-FFF2-40B4-BE49-F238E27FC236}">
                <a16:creationId xmlns:a16="http://schemas.microsoft.com/office/drawing/2014/main" id="{E3AF5C38-925D-4C07-9BFF-ADD3C44597FC}"/>
              </a:ext>
            </a:extLst>
          </p:cNvPr>
          <p:cNvPicPr>
            <a:picLocks noChangeAspect="1"/>
          </p:cNvPicPr>
          <p:nvPr/>
        </p:nvPicPr>
        <p:blipFill>
          <a:blip r:embed="rId4"/>
          <a:stretch>
            <a:fillRect/>
          </a:stretch>
        </p:blipFill>
        <p:spPr>
          <a:xfrm>
            <a:off x="7908988" y="788500"/>
            <a:ext cx="3796001" cy="4771195"/>
          </a:xfrm>
          <a:prstGeom prst="rect">
            <a:avLst/>
          </a:prstGeom>
        </p:spPr>
      </p:pic>
      <p:sp>
        <p:nvSpPr>
          <p:cNvPr id="6" name="Rectangle 5">
            <a:extLst>
              <a:ext uri="{FF2B5EF4-FFF2-40B4-BE49-F238E27FC236}">
                <a16:creationId xmlns:a16="http://schemas.microsoft.com/office/drawing/2014/main" id="{82C18DCF-BF96-4958-B7C0-71A1FE5504BC}"/>
              </a:ext>
            </a:extLst>
          </p:cNvPr>
          <p:cNvSpPr/>
          <p:nvPr/>
        </p:nvSpPr>
        <p:spPr>
          <a:xfrm>
            <a:off x="4444985" y="248515"/>
            <a:ext cx="3119553" cy="993926"/>
          </a:xfrm>
          <a:prstGeom prst="rect">
            <a:avLst/>
          </a:prstGeom>
          <a:ln w="25400">
            <a:solidFill>
              <a:srgbClr val="0070C0"/>
            </a:solidFill>
          </a:ln>
        </p:spPr>
        <p:txBody>
          <a:bodyPr wrap="square">
            <a:spAutoFit/>
          </a:bodyPr>
          <a:lstStyle/>
          <a:p>
            <a:pPr>
              <a:lnSpc>
                <a:spcPct val="107000"/>
              </a:lnSpc>
              <a:spcAft>
                <a:spcPts val="800"/>
              </a:spcAft>
              <a:tabLst>
                <a:tab pos="3941445" algn="l"/>
              </a:tabLst>
            </a:pPr>
            <a:r>
              <a:rPr lang="en-GB" sz="2800" dirty="0">
                <a:effectLst/>
                <a:latin typeface="Kinetic Letters" panose="02000000000000000000" pitchFamily="50" charset="0"/>
                <a:ea typeface="Calibri" panose="020F0502020204030204" pitchFamily="34" charset="0"/>
                <a:cs typeface="Times New Roman" panose="02020603050405020304" pitchFamily="18" charset="0"/>
              </a:rPr>
              <a:t>Can you sequence the pictures? </a:t>
            </a:r>
          </a:p>
        </p:txBody>
      </p:sp>
      <p:sp>
        <p:nvSpPr>
          <p:cNvPr id="7" name="Rectangle 6">
            <a:extLst>
              <a:ext uri="{FF2B5EF4-FFF2-40B4-BE49-F238E27FC236}">
                <a16:creationId xmlns:a16="http://schemas.microsoft.com/office/drawing/2014/main" id="{4D6A7751-43F1-4E3F-ABCD-68BA3788B49A}"/>
              </a:ext>
            </a:extLst>
          </p:cNvPr>
          <p:cNvSpPr/>
          <p:nvPr/>
        </p:nvSpPr>
        <p:spPr>
          <a:xfrm>
            <a:off x="4465796" y="1541602"/>
            <a:ext cx="3119553" cy="993926"/>
          </a:xfrm>
          <a:prstGeom prst="rect">
            <a:avLst/>
          </a:prstGeom>
          <a:ln w="25400">
            <a:solidFill>
              <a:srgbClr val="0070C0"/>
            </a:solidFill>
          </a:ln>
        </p:spPr>
        <p:txBody>
          <a:bodyPr wrap="square">
            <a:spAutoFit/>
          </a:bodyPr>
          <a:lstStyle/>
          <a:p>
            <a:pPr>
              <a:lnSpc>
                <a:spcPct val="107000"/>
              </a:lnSpc>
              <a:spcAft>
                <a:spcPts val="800"/>
              </a:spcAft>
              <a:tabLst>
                <a:tab pos="3941445" algn="l"/>
              </a:tabLst>
            </a:pPr>
            <a:r>
              <a:rPr lang="en-GB" sz="2800" dirty="0">
                <a:effectLst/>
                <a:latin typeface="Kinetic Letters" panose="02000000000000000000" pitchFamily="50" charset="0"/>
                <a:ea typeface="Calibri" panose="020F0502020204030204" pitchFamily="34" charset="0"/>
                <a:cs typeface="Times New Roman" panose="02020603050405020304" pitchFamily="18" charset="0"/>
              </a:rPr>
              <a:t>What happens next?</a:t>
            </a:r>
          </a:p>
        </p:txBody>
      </p:sp>
      <p:sp>
        <p:nvSpPr>
          <p:cNvPr id="8" name="Rectangle 7">
            <a:extLst>
              <a:ext uri="{FF2B5EF4-FFF2-40B4-BE49-F238E27FC236}">
                <a16:creationId xmlns:a16="http://schemas.microsoft.com/office/drawing/2014/main" id="{A7112A65-14AE-4E27-A341-5C82C21B5249}"/>
              </a:ext>
            </a:extLst>
          </p:cNvPr>
          <p:cNvSpPr/>
          <p:nvPr/>
        </p:nvSpPr>
        <p:spPr>
          <a:xfrm>
            <a:off x="4465796" y="2709719"/>
            <a:ext cx="3098741" cy="131818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happened first?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0CD2B204-A3A5-4A6F-B9ED-FC71EAD76350}"/>
              </a:ext>
            </a:extLst>
          </p:cNvPr>
          <p:cNvSpPr/>
          <p:nvPr/>
        </p:nvSpPr>
        <p:spPr>
          <a:xfrm>
            <a:off x="4497295" y="4202091"/>
            <a:ext cx="3119552" cy="2610843"/>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happened at the beginning, middle and end of the story?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230553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hape 453" descr="RIC reading Heinz Beans 2-6-15.jpg">
            <a:extLst>
              <a:ext uri="{FF2B5EF4-FFF2-40B4-BE49-F238E27FC236}">
                <a16:creationId xmlns:a16="http://schemas.microsoft.com/office/drawing/2014/main" id="{D9D93278-B5CD-4F1C-BC35-161B72EE6496}"/>
              </a:ext>
            </a:extLst>
          </p:cNvPr>
          <p:cNvPicPr preferRelativeResize="0"/>
          <p:nvPr/>
        </p:nvPicPr>
        <p:blipFill rotWithShape="1">
          <a:blip r:embed="rId3"/>
          <a:srcRect r="40677" b="-4908"/>
          <a:stretch/>
        </p:blipFill>
        <p:spPr>
          <a:xfrm>
            <a:off x="644355" y="484632"/>
            <a:ext cx="4807289" cy="6014642"/>
          </a:xfrm>
          <a:prstGeom prst="rect">
            <a:avLst/>
          </a:prstGeom>
          <a:noFill/>
        </p:spPr>
      </p:pic>
      <p:sp>
        <p:nvSpPr>
          <p:cNvPr id="5" name="TextBox 4">
            <a:extLst>
              <a:ext uri="{FF2B5EF4-FFF2-40B4-BE49-F238E27FC236}">
                <a16:creationId xmlns:a16="http://schemas.microsoft.com/office/drawing/2014/main" id="{5472B347-C5BA-42B3-80FF-2930CF37CE0B}"/>
              </a:ext>
            </a:extLst>
          </p:cNvPr>
          <p:cNvSpPr txBox="1"/>
          <p:nvPr/>
        </p:nvSpPr>
        <p:spPr>
          <a:xfrm>
            <a:off x="5665694" y="292963"/>
            <a:ext cx="6073353" cy="3773010"/>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3600" dirty="0">
                <a:latin typeface="Kinetic Letters" panose="02000000000000000000" pitchFamily="50" charset="0"/>
              </a:rPr>
              <a:t>How many varieties of Heinz beans are there?</a:t>
            </a:r>
          </a:p>
          <a:p>
            <a:pPr>
              <a:lnSpc>
                <a:spcPct val="90000"/>
              </a:lnSpc>
              <a:spcAft>
                <a:spcPts val="600"/>
              </a:spcAft>
            </a:pPr>
            <a:r>
              <a:rPr lang="en-US" sz="3600" dirty="0">
                <a:solidFill>
                  <a:srgbClr val="FF0000"/>
                </a:solidFill>
                <a:latin typeface="Kinetic Letters" panose="02000000000000000000" pitchFamily="50" charset="0"/>
              </a:rPr>
              <a:t>retrieval</a:t>
            </a:r>
            <a:endParaRPr lang="en-US" sz="3600" dirty="0">
              <a:latin typeface="Kinetic Letters" panose="02000000000000000000" pitchFamily="50" charset="0"/>
            </a:endParaRPr>
          </a:p>
          <a:p>
            <a:pPr indent="-228600">
              <a:lnSpc>
                <a:spcPct val="90000"/>
              </a:lnSpc>
              <a:spcAft>
                <a:spcPts val="600"/>
              </a:spcAft>
              <a:buFont typeface="Arial" panose="020B0604020202020204" pitchFamily="34" charset="0"/>
              <a:buChar char="•"/>
            </a:pPr>
            <a:r>
              <a:rPr lang="en-US" sz="3600" dirty="0">
                <a:latin typeface="Kinetic Letters" panose="02000000000000000000" pitchFamily="50" charset="0"/>
              </a:rPr>
              <a:t>What, on the advert, might persuade parents to feed this to their children?</a:t>
            </a:r>
          </a:p>
          <a:p>
            <a:pPr>
              <a:lnSpc>
                <a:spcPct val="90000"/>
              </a:lnSpc>
              <a:spcAft>
                <a:spcPts val="600"/>
              </a:spcAft>
            </a:pPr>
            <a:r>
              <a:rPr lang="en-US" sz="3600" dirty="0">
                <a:solidFill>
                  <a:srgbClr val="FF0000"/>
                </a:solidFill>
                <a:latin typeface="Kinetic Letters" panose="02000000000000000000" pitchFamily="50" charset="0"/>
              </a:rPr>
              <a:t>inference</a:t>
            </a:r>
          </a:p>
          <a:p>
            <a:pPr indent="-228600">
              <a:lnSpc>
                <a:spcPct val="90000"/>
              </a:lnSpc>
              <a:spcAft>
                <a:spcPts val="600"/>
              </a:spcAft>
              <a:buFont typeface="Arial" panose="020B0604020202020204" pitchFamily="34" charset="0"/>
              <a:buChar char="•"/>
            </a:pPr>
            <a:r>
              <a:rPr lang="en-US" sz="3600" dirty="0">
                <a:latin typeface="Kinetic Letters" panose="02000000000000000000" pitchFamily="50" charset="0"/>
              </a:rPr>
              <a:t>Explain what Heinz have done to make the beans appear to be ‘truly magic’ in this advert.</a:t>
            </a:r>
          </a:p>
          <a:p>
            <a:pPr>
              <a:lnSpc>
                <a:spcPct val="90000"/>
              </a:lnSpc>
              <a:spcAft>
                <a:spcPts val="600"/>
              </a:spcAft>
            </a:pPr>
            <a:r>
              <a:rPr lang="en-US" sz="3600" dirty="0">
                <a:solidFill>
                  <a:srgbClr val="FF0000"/>
                </a:solidFill>
                <a:latin typeface="Kinetic Letters" panose="02000000000000000000" pitchFamily="50" charset="0"/>
              </a:rPr>
              <a:t>explain the author’s choices</a:t>
            </a:r>
          </a:p>
        </p:txBody>
      </p:sp>
    </p:spTree>
    <p:extLst>
      <p:ext uri="{BB962C8B-B14F-4D97-AF65-F5344CB8AC3E}">
        <p14:creationId xmlns:p14="http://schemas.microsoft.com/office/powerpoint/2010/main" val="3168946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anim calcmode="lin" valueType="num">
                                      <p:cBhvr additive="base">
                                        <p:cTn id="2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 calcmode="lin" valueType="num">
                                      <p:cBhvr additive="base">
                                        <p:cTn id="2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 calcmode="lin" valueType="num">
                                      <p:cBhvr additive="base">
                                        <p:cTn id="3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
                                            <p:txEl>
                                              <p:pRg st="5" end="5"/>
                                            </p:txEl>
                                          </p:spTgt>
                                        </p:tgtEl>
                                        <p:attrNameLst>
                                          <p:attrName>style.visibility</p:attrName>
                                        </p:attrNameLst>
                                      </p:cBhvr>
                                      <p:to>
                                        <p:strVal val="visible"/>
                                      </p:to>
                                    </p:set>
                                    <p:anim calcmode="lin" valueType="num">
                                      <p:cBhvr additive="base">
                                        <p:cTn id="4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3">
            <a:extLst>
              <a:ext uri="{28A0092B-C50C-407E-A947-70E740481C1C}">
                <a14:useLocalDpi xmlns:a14="http://schemas.microsoft.com/office/drawing/2010/main" val="0"/>
              </a:ext>
            </a:extLst>
          </a:blip>
          <a:srcRect l="21855" t="25735" r="23200" b="29092"/>
          <a:stretch/>
        </p:blipFill>
        <p:spPr bwMode="auto">
          <a:xfrm>
            <a:off x="1860754" y="2154512"/>
            <a:ext cx="8679426" cy="2874194"/>
          </a:xfrm>
          <a:prstGeom prst="rect">
            <a:avLst/>
          </a:prstGeom>
          <a:ln>
            <a:noFill/>
          </a:ln>
          <a:extLst>
            <a:ext uri="{53640926-AAD7-44D8-BBD7-CCE9431645EC}">
              <a14:shadowObscured xmlns:a14="http://schemas.microsoft.com/office/drawing/2010/main"/>
            </a:ext>
          </a:extLst>
        </p:spPr>
      </p:pic>
      <p:sp>
        <p:nvSpPr>
          <p:cNvPr id="5" name="Rectangle 1026">
            <a:extLst>
              <a:ext uri="{FF2B5EF4-FFF2-40B4-BE49-F238E27FC236}">
                <a16:creationId xmlns:a16="http://schemas.microsoft.com/office/drawing/2014/main" id="{34E14384-8F58-43D5-A3DE-E1B40DD25E5F}"/>
              </a:ext>
            </a:extLst>
          </p:cNvPr>
          <p:cNvSpPr>
            <a:spLocks noGrp="1" noChangeArrowheads="1"/>
          </p:cNvSpPr>
          <p:nvPr>
            <p:ph type="title"/>
          </p:nvPr>
        </p:nvSpPr>
        <p:spPr>
          <a:solidFill>
            <a:srgbClr val="CC99FF"/>
          </a:solidFill>
        </p:spPr>
        <p:txBody>
          <a:bodyPr>
            <a:noAutofit/>
          </a:bodyPr>
          <a:lstStyle/>
          <a:p>
            <a:pPr algn="ctr">
              <a:defRPr/>
            </a:pPr>
            <a:r>
              <a:rPr lang="en-GB" sz="8000" b="1" dirty="0">
                <a:latin typeface="Kinetic Letters" panose="02000000000000000000" pitchFamily="50" charset="0"/>
              </a:rPr>
              <a:t>Reading at Home</a:t>
            </a:r>
          </a:p>
        </p:txBody>
      </p:sp>
      <p:sp>
        <p:nvSpPr>
          <p:cNvPr id="2" name="Rectangle 1">
            <a:extLst>
              <a:ext uri="{FF2B5EF4-FFF2-40B4-BE49-F238E27FC236}">
                <a16:creationId xmlns:a16="http://schemas.microsoft.com/office/drawing/2014/main" id="{2517A3C0-3D85-467F-A452-F280575F9FD7}"/>
              </a:ext>
            </a:extLst>
          </p:cNvPr>
          <p:cNvSpPr/>
          <p:nvPr/>
        </p:nvSpPr>
        <p:spPr>
          <a:xfrm>
            <a:off x="1077860" y="5477212"/>
            <a:ext cx="9668798" cy="1015663"/>
          </a:xfrm>
          <a:prstGeom prst="rect">
            <a:avLst/>
          </a:prstGeom>
        </p:spPr>
        <p:txBody>
          <a:bodyPr wrap="square">
            <a:spAutoFit/>
          </a:bodyPr>
          <a:lstStyle/>
          <a:p>
            <a:r>
              <a:rPr lang="en-GB" sz="2000" dirty="0">
                <a:solidFill>
                  <a:srgbClr val="1F1F1F"/>
                </a:solidFill>
                <a:latin typeface="Google Sans"/>
              </a:rPr>
              <a:t>Reading to children is an important way </a:t>
            </a:r>
            <a:r>
              <a:rPr lang="en-GB" sz="2000" dirty="0">
                <a:solidFill>
                  <a:srgbClr val="040C28"/>
                </a:solidFill>
                <a:latin typeface="Google Sans"/>
              </a:rPr>
              <a:t>to help them build language skills</a:t>
            </a:r>
            <a:r>
              <a:rPr lang="en-GB" sz="2000" dirty="0">
                <a:solidFill>
                  <a:srgbClr val="1F1F1F"/>
                </a:solidFill>
                <a:latin typeface="Google Sans"/>
              </a:rPr>
              <a:t>. It exposes them to new words and ways of using language. It also helps them learn general information about the world, which makes it easier for them to succeed academically.</a:t>
            </a:r>
            <a:endParaRPr lang="en-GB" sz="2000" dirty="0"/>
          </a:p>
        </p:txBody>
      </p:sp>
    </p:spTree>
    <p:extLst>
      <p:ext uri="{BB962C8B-B14F-4D97-AF65-F5344CB8AC3E}">
        <p14:creationId xmlns:p14="http://schemas.microsoft.com/office/powerpoint/2010/main" val="40793784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26">
            <a:extLst>
              <a:ext uri="{FF2B5EF4-FFF2-40B4-BE49-F238E27FC236}">
                <a16:creationId xmlns:a16="http://schemas.microsoft.com/office/drawing/2014/main" id="{34E14384-8F58-43D5-A3DE-E1B40DD25E5F}"/>
              </a:ext>
            </a:extLst>
          </p:cNvPr>
          <p:cNvSpPr>
            <a:spLocks noGrp="1" noChangeArrowheads="1"/>
          </p:cNvSpPr>
          <p:nvPr>
            <p:ph type="title"/>
          </p:nvPr>
        </p:nvSpPr>
        <p:spPr>
          <a:xfrm>
            <a:off x="2057400" y="229049"/>
            <a:ext cx="8229600" cy="1589889"/>
          </a:xfrm>
          <a:solidFill>
            <a:srgbClr val="CC99FF"/>
          </a:solidFill>
        </p:spPr>
        <p:txBody>
          <a:bodyPr>
            <a:noAutofit/>
          </a:bodyPr>
          <a:lstStyle/>
          <a:p>
            <a:pPr algn="ctr">
              <a:defRPr/>
            </a:pPr>
            <a:r>
              <a:rPr lang="en-GB" sz="6000" b="1" dirty="0">
                <a:latin typeface="Kinetic Letters" panose="02000000000000000000" pitchFamily="50" charset="0"/>
              </a:rPr>
              <a:t>Reading at Home – Enjoy!</a:t>
            </a:r>
          </a:p>
        </p:txBody>
      </p:sp>
      <p:sp>
        <p:nvSpPr>
          <p:cNvPr id="9219" name="Rectangle 1027">
            <a:extLst>
              <a:ext uri="{FF2B5EF4-FFF2-40B4-BE49-F238E27FC236}">
                <a16:creationId xmlns:a16="http://schemas.microsoft.com/office/drawing/2014/main" id="{FB8C5CBD-0BC9-49C0-BD87-BA8CC27E7E71}"/>
              </a:ext>
            </a:extLst>
          </p:cNvPr>
          <p:cNvSpPr>
            <a:spLocks noGrp="1" noChangeArrowheads="1"/>
          </p:cNvSpPr>
          <p:nvPr>
            <p:ph type="body" idx="1"/>
          </p:nvPr>
        </p:nvSpPr>
        <p:spPr>
          <a:xfrm>
            <a:off x="2057400" y="2150559"/>
            <a:ext cx="8351109" cy="4309235"/>
          </a:xfrm>
        </p:spPr>
        <p:txBody>
          <a:bodyPr>
            <a:normAutofit fontScale="92500" lnSpcReduction="20000"/>
          </a:bodyPr>
          <a:lstStyle/>
          <a:p>
            <a:pPr>
              <a:defRPr/>
            </a:pPr>
            <a:r>
              <a:rPr lang="en-GB" sz="4000" dirty="0">
                <a:latin typeface="Kinetic Letters" panose="02000000000000000000" pitchFamily="50" charset="0"/>
              </a:rPr>
              <a:t>Make reading visible - have books available in your home</a:t>
            </a:r>
          </a:p>
          <a:p>
            <a:pPr>
              <a:defRPr/>
            </a:pPr>
            <a:r>
              <a:rPr lang="en-GB" sz="4000" dirty="0">
                <a:latin typeface="Kinetic Letters" panose="02000000000000000000" pitchFamily="50" charset="0"/>
              </a:rPr>
              <a:t>Share books every day – or as much possible.</a:t>
            </a:r>
          </a:p>
          <a:p>
            <a:pPr>
              <a:defRPr/>
            </a:pPr>
            <a:r>
              <a:rPr lang="en-GB" sz="4000" dirty="0">
                <a:latin typeface="Kinetic Letters" panose="02000000000000000000" pitchFamily="50" charset="0"/>
              </a:rPr>
              <a:t>Talk about books.</a:t>
            </a:r>
          </a:p>
          <a:p>
            <a:pPr>
              <a:defRPr/>
            </a:pPr>
            <a:r>
              <a:rPr lang="en-GB" sz="4000" dirty="0">
                <a:latin typeface="Kinetic Letters" panose="02000000000000000000" pitchFamily="50" charset="0"/>
              </a:rPr>
              <a:t>Sit and listen - don’t do chores around the reader!</a:t>
            </a:r>
          </a:p>
          <a:p>
            <a:pPr>
              <a:defRPr/>
            </a:pPr>
            <a:r>
              <a:rPr lang="en-GB" sz="4000" dirty="0">
                <a:latin typeface="Kinetic Letters" panose="02000000000000000000" pitchFamily="50" charset="0"/>
              </a:rPr>
              <a:t>Respect choices.</a:t>
            </a:r>
          </a:p>
          <a:p>
            <a:pPr>
              <a:defRPr/>
            </a:pPr>
            <a:r>
              <a:rPr lang="en-GB" sz="4000" dirty="0">
                <a:latin typeface="Kinetic Letters" panose="02000000000000000000" pitchFamily="50" charset="0"/>
              </a:rPr>
              <a:t>Model reading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C231872-191A-446E-B8A2-41E845AFFF6A}"/>
              </a:ext>
            </a:extLst>
          </p:cNvPr>
          <p:cNvSpPr>
            <a:spLocks noGrp="1" noChangeArrowheads="1"/>
          </p:cNvSpPr>
          <p:nvPr>
            <p:ph type="title"/>
          </p:nvPr>
        </p:nvSpPr>
        <p:spPr>
          <a:xfrm>
            <a:off x="1742887" y="174819"/>
            <a:ext cx="8550462" cy="1226764"/>
          </a:xfrm>
          <a:solidFill>
            <a:srgbClr val="CC99FF"/>
          </a:solidFill>
        </p:spPr>
        <p:txBody>
          <a:bodyPr>
            <a:noAutofit/>
          </a:bodyPr>
          <a:lstStyle/>
          <a:p>
            <a:pPr algn="ctr">
              <a:defRPr/>
            </a:pPr>
            <a:r>
              <a:rPr lang="en-GB" sz="6000" b="1" dirty="0">
                <a:latin typeface="Kinetic Letters" panose="02000000000000000000" pitchFamily="50" charset="0"/>
              </a:rPr>
              <a:t>Talking about books</a:t>
            </a:r>
          </a:p>
        </p:txBody>
      </p:sp>
      <p:sp>
        <p:nvSpPr>
          <p:cNvPr id="30723" name="Rectangle 3">
            <a:extLst>
              <a:ext uri="{FF2B5EF4-FFF2-40B4-BE49-F238E27FC236}">
                <a16:creationId xmlns:a16="http://schemas.microsoft.com/office/drawing/2014/main" id="{5E9D28F3-B341-4FFE-83EC-96E5AAFA3370}"/>
              </a:ext>
            </a:extLst>
          </p:cNvPr>
          <p:cNvSpPr>
            <a:spLocks noGrp="1" noChangeArrowheads="1"/>
          </p:cNvSpPr>
          <p:nvPr>
            <p:ph type="body" idx="1"/>
          </p:nvPr>
        </p:nvSpPr>
        <p:spPr>
          <a:xfrm>
            <a:off x="976191" y="1900238"/>
            <a:ext cx="9478523" cy="4957762"/>
          </a:xfrm>
        </p:spPr>
        <p:txBody>
          <a:bodyPr>
            <a:normAutofit fontScale="77500" lnSpcReduction="20000"/>
          </a:bodyPr>
          <a:lstStyle/>
          <a:p>
            <a:pPr>
              <a:lnSpc>
                <a:spcPct val="90000"/>
              </a:lnSpc>
              <a:buFontTx/>
              <a:buNone/>
              <a:defRPr/>
            </a:pPr>
            <a:r>
              <a:rPr lang="en-GB" sz="4600" dirty="0">
                <a:latin typeface="Kinetic Letters" panose="02000000000000000000" pitchFamily="50" charset="0"/>
              </a:rPr>
              <a:t>Do you like this book; why?</a:t>
            </a:r>
          </a:p>
          <a:p>
            <a:pPr>
              <a:lnSpc>
                <a:spcPct val="90000"/>
              </a:lnSpc>
              <a:buFontTx/>
              <a:buNone/>
              <a:defRPr/>
            </a:pPr>
            <a:r>
              <a:rPr lang="en-GB" sz="4600" dirty="0">
                <a:latin typeface="Kinetic Letters" panose="02000000000000000000" pitchFamily="50" charset="0"/>
              </a:rPr>
              <a:t>Who is your favourite character?</a:t>
            </a:r>
          </a:p>
          <a:p>
            <a:pPr>
              <a:lnSpc>
                <a:spcPct val="90000"/>
              </a:lnSpc>
              <a:buFontTx/>
              <a:buNone/>
              <a:defRPr/>
            </a:pPr>
            <a:r>
              <a:rPr lang="en-GB" sz="4600" dirty="0">
                <a:latin typeface="Kinetic Letters" panose="02000000000000000000" pitchFamily="50" charset="0"/>
              </a:rPr>
              <a:t>Tell me about a character in the book.</a:t>
            </a:r>
          </a:p>
          <a:p>
            <a:pPr>
              <a:lnSpc>
                <a:spcPct val="90000"/>
              </a:lnSpc>
              <a:buFontTx/>
              <a:buNone/>
              <a:defRPr/>
            </a:pPr>
            <a:r>
              <a:rPr lang="en-GB" sz="4600" dirty="0">
                <a:latin typeface="Kinetic Letters" panose="02000000000000000000" pitchFamily="50" charset="0"/>
              </a:rPr>
              <a:t>Which words tell you what the character is like?</a:t>
            </a:r>
          </a:p>
          <a:p>
            <a:pPr>
              <a:lnSpc>
                <a:spcPct val="90000"/>
              </a:lnSpc>
              <a:buFontTx/>
              <a:buNone/>
              <a:defRPr/>
            </a:pPr>
            <a:r>
              <a:rPr lang="en-GB" sz="4600" dirty="0">
                <a:latin typeface="Kinetic Letters" panose="02000000000000000000" pitchFamily="50" charset="0"/>
              </a:rPr>
              <a:t>How would you feel?</a:t>
            </a:r>
          </a:p>
          <a:p>
            <a:pPr>
              <a:lnSpc>
                <a:spcPct val="90000"/>
              </a:lnSpc>
              <a:buFontTx/>
              <a:buNone/>
              <a:defRPr/>
            </a:pPr>
            <a:r>
              <a:rPr lang="en-GB" sz="4600" dirty="0">
                <a:latin typeface="Kinetic Letters" panose="02000000000000000000" pitchFamily="50" charset="0"/>
              </a:rPr>
              <a:t>What do you think will happen next?</a:t>
            </a:r>
          </a:p>
          <a:p>
            <a:pPr>
              <a:lnSpc>
                <a:spcPct val="90000"/>
              </a:lnSpc>
              <a:buFontTx/>
              <a:buNone/>
              <a:defRPr/>
            </a:pPr>
            <a:r>
              <a:rPr lang="en-GB" sz="4600" dirty="0">
                <a:latin typeface="Kinetic Letters" panose="02000000000000000000" pitchFamily="50" charset="0"/>
              </a:rPr>
              <a:t>What would you do?</a:t>
            </a:r>
          </a:p>
          <a:p>
            <a:pPr>
              <a:lnSpc>
                <a:spcPct val="90000"/>
              </a:lnSpc>
              <a:buFontTx/>
              <a:buNone/>
              <a:defRPr/>
            </a:pPr>
            <a:r>
              <a:rPr lang="en-GB" sz="4600" dirty="0">
                <a:latin typeface="Kinetic Letters" panose="02000000000000000000" pitchFamily="50" charset="0"/>
              </a:rPr>
              <a:t>What have you learned about …… in your book?</a:t>
            </a:r>
          </a:p>
          <a:p>
            <a:pPr>
              <a:lnSpc>
                <a:spcPct val="90000"/>
              </a:lnSpc>
              <a:buFontTx/>
              <a:buNone/>
              <a:defRPr/>
            </a:pPr>
            <a:r>
              <a:rPr lang="en-GB" sz="4600" dirty="0">
                <a:latin typeface="Kinetic Letters" panose="02000000000000000000" pitchFamily="50" charset="0"/>
              </a:rPr>
              <a:t>What can you tell me about…?</a:t>
            </a:r>
          </a:p>
          <a:p>
            <a:pPr>
              <a:lnSpc>
                <a:spcPct val="90000"/>
              </a:lnSpc>
              <a:buFontTx/>
              <a:buNone/>
              <a:defRPr/>
            </a:pPr>
            <a:endParaRPr lang="en-GB" b="1" dirty="0">
              <a:solidFill>
                <a:srgbClr val="FFFF00"/>
              </a:solidFill>
              <a:effectLst>
                <a:outerShdw blurRad="38100" dist="38100" dir="2700000" algn="tl">
                  <a:srgbClr val="000000"/>
                </a:outerShdw>
              </a:effectLst>
            </a:endParaRPr>
          </a:p>
          <a:p>
            <a:pPr>
              <a:lnSpc>
                <a:spcPct val="90000"/>
              </a:lnSpc>
              <a:buFontTx/>
              <a:buNone/>
              <a:defRPr/>
            </a:pPr>
            <a:endParaRPr lang="en-GB" sz="2400" dirty="0"/>
          </a:p>
          <a:p>
            <a:pPr>
              <a:lnSpc>
                <a:spcPct val="90000"/>
              </a:lnSpc>
              <a:buFontTx/>
              <a:buNone/>
              <a:defRPr/>
            </a:pPr>
            <a:endParaRPr lang="en-GB"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2"/>
            <a:ext cx="8588375" cy="1335087"/>
          </a:xfrm>
          <a:solidFill>
            <a:srgbClr val="CC99FF"/>
          </a:solidFill>
        </p:spPr>
        <p:txBody>
          <a:bodyPr>
            <a:noAutofit/>
          </a:bodyPr>
          <a:lstStyle/>
          <a:p>
            <a:pPr algn="ctr">
              <a:defRPr/>
            </a:pPr>
            <a:r>
              <a:rPr lang="en-GB" sz="6000" b="1" dirty="0">
                <a:latin typeface="Kinetic Letters" panose="02000000000000000000" pitchFamily="50" charset="0"/>
              </a:rPr>
              <a:t>Hearing your child read</a:t>
            </a:r>
          </a:p>
        </p:txBody>
      </p:sp>
      <p:sp>
        <p:nvSpPr>
          <p:cNvPr id="3" name="Content Placeholder 2">
            <a:extLst>
              <a:ext uri="{FF2B5EF4-FFF2-40B4-BE49-F238E27FC236}">
                <a16:creationId xmlns:a16="http://schemas.microsoft.com/office/drawing/2014/main" id="{CA6444B0-31DF-496C-916C-5F04E1BE8264}"/>
              </a:ext>
            </a:extLst>
          </p:cNvPr>
          <p:cNvSpPr>
            <a:spLocks noGrp="1"/>
          </p:cNvSpPr>
          <p:nvPr>
            <p:ph idx="1"/>
          </p:nvPr>
        </p:nvSpPr>
        <p:spPr>
          <a:xfrm>
            <a:off x="1135404" y="1815954"/>
            <a:ext cx="9921191" cy="4219087"/>
          </a:xfrm>
        </p:spPr>
        <p:txBody>
          <a:bodyPr>
            <a:normAutofit/>
          </a:bodyPr>
          <a:lstStyle/>
          <a:p>
            <a:pPr>
              <a:spcBef>
                <a:spcPts val="600"/>
              </a:spcBef>
              <a:defRPr/>
            </a:pPr>
            <a:r>
              <a:rPr lang="en-GB" sz="3600" dirty="0"/>
              <a:t>Choose a quiet time and give your child your full attention</a:t>
            </a:r>
          </a:p>
          <a:p>
            <a:pPr>
              <a:spcBef>
                <a:spcPts val="600"/>
              </a:spcBef>
              <a:defRPr/>
            </a:pPr>
            <a:r>
              <a:rPr lang="en-GB" sz="3600" dirty="0"/>
              <a:t>Give support if required Explain the meaning of new words;</a:t>
            </a:r>
          </a:p>
          <a:p>
            <a:pPr>
              <a:spcBef>
                <a:spcPts val="600"/>
              </a:spcBef>
              <a:defRPr/>
            </a:pPr>
            <a:r>
              <a:rPr lang="en-GB" sz="3600" dirty="0"/>
              <a:t>Talk about the text using open questions.</a:t>
            </a:r>
          </a:p>
          <a:p>
            <a:pPr>
              <a:spcBef>
                <a:spcPts val="600"/>
              </a:spcBef>
              <a:defRPr/>
            </a:pPr>
            <a:endParaRPr lang="en-GB" sz="36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Sharing books</a:t>
            </a:r>
          </a:p>
        </p:txBody>
      </p:sp>
      <p:sp>
        <p:nvSpPr>
          <p:cNvPr id="7" name="TextBox 6">
            <a:extLst>
              <a:ext uri="{FF2B5EF4-FFF2-40B4-BE49-F238E27FC236}">
                <a16:creationId xmlns:a16="http://schemas.microsoft.com/office/drawing/2014/main" id="{F6858E32-EAE4-4537-9115-B30C35EEB0CC}"/>
              </a:ext>
            </a:extLst>
          </p:cNvPr>
          <p:cNvSpPr txBox="1"/>
          <p:nvPr/>
        </p:nvSpPr>
        <p:spPr>
          <a:xfrm>
            <a:off x="1205461" y="1360556"/>
            <a:ext cx="10381785" cy="3108543"/>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It is also important to read to your child. This is an opportunity for them to hear stories and be exposed to language at a higher level than when they read alone.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Research shows that hear texts read aloud is a significant source of vocabulary acquisition. Adult spoken language ranks lower in word complexity than that found in children’s books.</a:t>
            </a:r>
          </a:p>
        </p:txBody>
      </p:sp>
      <p:pic>
        <p:nvPicPr>
          <p:cNvPr id="8" name="Picture 7">
            <a:extLst>
              <a:ext uri="{FF2B5EF4-FFF2-40B4-BE49-F238E27FC236}">
                <a16:creationId xmlns:a16="http://schemas.microsoft.com/office/drawing/2014/main" id="{CC1D9EFC-7ED2-4970-8085-C41BA08B6D9E}"/>
              </a:ext>
            </a:extLst>
          </p:cNvPr>
          <p:cNvPicPr>
            <a:picLocks noChangeAspect="1"/>
          </p:cNvPicPr>
          <p:nvPr/>
        </p:nvPicPr>
        <p:blipFill>
          <a:blip r:embed="rId3"/>
          <a:stretch>
            <a:fillRect/>
          </a:stretch>
        </p:blipFill>
        <p:spPr>
          <a:xfrm>
            <a:off x="1205461" y="4689831"/>
            <a:ext cx="1284780" cy="1979256"/>
          </a:xfrm>
          <a:prstGeom prst="rect">
            <a:avLst/>
          </a:prstGeom>
        </p:spPr>
      </p:pic>
      <p:pic>
        <p:nvPicPr>
          <p:cNvPr id="9" name="Picture 8">
            <a:extLst>
              <a:ext uri="{FF2B5EF4-FFF2-40B4-BE49-F238E27FC236}">
                <a16:creationId xmlns:a16="http://schemas.microsoft.com/office/drawing/2014/main" id="{1E555248-2543-496E-9EB1-BB7C88FA27C3}"/>
              </a:ext>
            </a:extLst>
          </p:cNvPr>
          <p:cNvPicPr>
            <a:picLocks noChangeAspect="1"/>
          </p:cNvPicPr>
          <p:nvPr/>
        </p:nvPicPr>
        <p:blipFill>
          <a:blip r:embed="rId4"/>
          <a:stretch>
            <a:fillRect/>
          </a:stretch>
        </p:blipFill>
        <p:spPr>
          <a:xfrm>
            <a:off x="4014324" y="4586068"/>
            <a:ext cx="1318144" cy="1979256"/>
          </a:xfrm>
          <a:prstGeom prst="rect">
            <a:avLst/>
          </a:prstGeom>
        </p:spPr>
      </p:pic>
      <p:pic>
        <p:nvPicPr>
          <p:cNvPr id="10" name="Picture 9">
            <a:extLst>
              <a:ext uri="{FF2B5EF4-FFF2-40B4-BE49-F238E27FC236}">
                <a16:creationId xmlns:a16="http://schemas.microsoft.com/office/drawing/2014/main" id="{D93094CB-D590-4884-A9F4-53167ABD0F92}"/>
              </a:ext>
            </a:extLst>
          </p:cNvPr>
          <p:cNvPicPr>
            <a:picLocks noChangeAspect="1"/>
          </p:cNvPicPr>
          <p:nvPr/>
        </p:nvPicPr>
        <p:blipFill>
          <a:blip r:embed="rId5"/>
          <a:stretch>
            <a:fillRect/>
          </a:stretch>
        </p:blipFill>
        <p:spPr>
          <a:xfrm>
            <a:off x="6701725" y="4570595"/>
            <a:ext cx="1284780" cy="2010201"/>
          </a:xfrm>
          <a:prstGeom prst="rect">
            <a:avLst/>
          </a:prstGeom>
        </p:spPr>
      </p:pic>
      <p:pic>
        <p:nvPicPr>
          <p:cNvPr id="11" name="Picture 10">
            <a:extLst>
              <a:ext uri="{FF2B5EF4-FFF2-40B4-BE49-F238E27FC236}">
                <a16:creationId xmlns:a16="http://schemas.microsoft.com/office/drawing/2014/main" id="{97A20FBB-961C-422A-9FE3-4E30ECEFD957}"/>
              </a:ext>
            </a:extLst>
          </p:cNvPr>
          <p:cNvPicPr>
            <a:picLocks noChangeAspect="1"/>
          </p:cNvPicPr>
          <p:nvPr/>
        </p:nvPicPr>
        <p:blipFill>
          <a:blip r:embed="rId6"/>
          <a:stretch>
            <a:fillRect/>
          </a:stretch>
        </p:blipFill>
        <p:spPr>
          <a:xfrm>
            <a:off x="9695224" y="4570595"/>
            <a:ext cx="1320645" cy="1987256"/>
          </a:xfrm>
          <a:prstGeom prst="rect">
            <a:avLst/>
          </a:prstGeom>
        </p:spPr>
      </p:pic>
    </p:spTree>
    <p:extLst>
      <p:ext uri="{BB962C8B-B14F-4D97-AF65-F5344CB8AC3E}">
        <p14:creationId xmlns:p14="http://schemas.microsoft.com/office/powerpoint/2010/main" val="11301899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Reading for pleasure</a:t>
            </a:r>
          </a:p>
        </p:txBody>
      </p:sp>
      <p:sp>
        <p:nvSpPr>
          <p:cNvPr id="3" name="Content Placeholder 2">
            <a:extLst>
              <a:ext uri="{FF2B5EF4-FFF2-40B4-BE49-F238E27FC236}">
                <a16:creationId xmlns:a16="http://schemas.microsoft.com/office/drawing/2014/main" id="{CA6444B0-31DF-496C-916C-5F04E1BE8264}"/>
              </a:ext>
            </a:extLst>
          </p:cNvPr>
          <p:cNvSpPr>
            <a:spLocks noGrp="1"/>
          </p:cNvSpPr>
          <p:nvPr>
            <p:ph idx="1"/>
          </p:nvPr>
        </p:nvSpPr>
        <p:spPr>
          <a:xfrm>
            <a:off x="599696" y="2055697"/>
            <a:ext cx="10510685" cy="4219087"/>
          </a:xfrm>
        </p:spPr>
        <p:txBody>
          <a:bodyPr>
            <a:normAutofit/>
          </a:bodyPr>
          <a:lstStyle/>
          <a:p>
            <a:pPr>
              <a:spcBef>
                <a:spcPts val="600"/>
              </a:spcBef>
              <a:defRPr/>
            </a:pPr>
            <a:r>
              <a:rPr lang="en-GB" dirty="0"/>
              <a:t>Reading for pleasure engages the imagination. Research shows it has other far-reaching benefits such as improving literacy, social skills, and health and learning outcomes.</a:t>
            </a:r>
            <a:endParaRPr lang="en-GB" sz="3600" dirty="0"/>
          </a:p>
        </p:txBody>
      </p:sp>
      <p:pic>
        <p:nvPicPr>
          <p:cNvPr id="2050" name="Picture 2" descr="Reading for Pleasure - whole school ...">
            <a:extLst>
              <a:ext uri="{FF2B5EF4-FFF2-40B4-BE49-F238E27FC236}">
                <a16:creationId xmlns:a16="http://schemas.microsoft.com/office/drawing/2014/main" id="{26CCFC6A-DE1D-4344-92BB-1195714691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9546" y="4438035"/>
            <a:ext cx="3750743" cy="210041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ading for pleasure - KS2 survey ...">
            <a:extLst>
              <a:ext uri="{FF2B5EF4-FFF2-40B4-BE49-F238E27FC236}">
                <a16:creationId xmlns:a16="http://schemas.microsoft.com/office/drawing/2014/main" id="{C4CC5C17-651F-4BB5-A4FC-F9CCFB0A77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000" y="4016324"/>
            <a:ext cx="2882431" cy="2522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87485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Before reading</a:t>
            </a:r>
          </a:p>
        </p:txBody>
      </p:sp>
      <p:sp>
        <p:nvSpPr>
          <p:cNvPr id="12" name="TextBox 11">
            <a:extLst>
              <a:ext uri="{FF2B5EF4-FFF2-40B4-BE49-F238E27FC236}">
                <a16:creationId xmlns:a16="http://schemas.microsoft.com/office/drawing/2014/main" id="{7193BC79-6B0D-4C06-AFBC-8F6AA95DA243}"/>
              </a:ext>
            </a:extLst>
          </p:cNvPr>
          <p:cNvSpPr txBox="1"/>
          <p:nvPr/>
        </p:nvSpPr>
        <p:spPr>
          <a:xfrm>
            <a:off x="748926" y="1369456"/>
            <a:ext cx="10381785" cy="2246769"/>
          </a:xfrm>
          <a:prstGeom prst="rect">
            <a:avLst/>
          </a:prstGeom>
          <a:noFill/>
        </p:spPr>
        <p:txBody>
          <a:bodyPr wrap="square" rtlCol="0">
            <a:spAutoFit/>
          </a:bodyPr>
          <a:lstStyle/>
          <a:p>
            <a:r>
              <a:rPr lang="en-GB" sz="2800" dirty="0"/>
              <a:t>If it is the first time your child has read the book, look at the cover and title with them to predict what they think the book might be about. Make links to other books read with similar themes, the same characters and/or similar authors/illustrators. Give them time to flick through the book and read the blurb. </a:t>
            </a:r>
          </a:p>
        </p:txBody>
      </p:sp>
      <p:pic>
        <p:nvPicPr>
          <p:cNvPr id="13" name="Picture 12">
            <a:extLst>
              <a:ext uri="{FF2B5EF4-FFF2-40B4-BE49-F238E27FC236}">
                <a16:creationId xmlns:a16="http://schemas.microsoft.com/office/drawing/2014/main" id="{2E207010-3F5C-45CB-94CC-D372252B23F6}"/>
              </a:ext>
            </a:extLst>
          </p:cNvPr>
          <p:cNvPicPr>
            <a:picLocks noChangeAspect="1"/>
          </p:cNvPicPr>
          <p:nvPr/>
        </p:nvPicPr>
        <p:blipFill>
          <a:blip r:embed="rId3"/>
          <a:stretch>
            <a:fillRect/>
          </a:stretch>
        </p:blipFill>
        <p:spPr>
          <a:xfrm>
            <a:off x="1061289" y="3904370"/>
            <a:ext cx="1789139" cy="2724539"/>
          </a:xfrm>
          <a:prstGeom prst="rect">
            <a:avLst/>
          </a:prstGeom>
        </p:spPr>
      </p:pic>
      <p:pic>
        <p:nvPicPr>
          <p:cNvPr id="14" name="Picture 13">
            <a:extLst>
              <a:ext uri="{FF2B5EF4-FFF2-40B4-BE49-F238E27FC236}">
                <a16:creationId xmlns:a16="http://schemas.microsoft.com/office/drawing/2014/main" id="{A365D8E6-69A2-486E-BF7B-7302A8F17E39}"/>
              </a:ext>
            </a:extLst>
          </p:cNvPr>
          <p:cNvPicPr>
            <a:picLocks noChangeAspect="1"/>
          </p:cNvPicPr>
          <p:nvPr/>
        </p:nvPicPr>
        <p:blipFill>
          <a:blip r:embed="rId4"/>
          <a:stretch>
            <a:fillRect/>
          </a:stretch>
        </p:blipFill>
        <p:spPr>
          <a:xfrm>
            <a:off x="3604598" y="3962884"/>
            <a:ext cx="1753492" cy="2706201"/>
          </a:xfrm>
          <a:prstGeom prst="rect">
            <a:avLst/>
          </a:prstGeom>
        </p:spPr>
      </p:pic>
      <p:pic>
        <p:nvPicPr>
          <p:cNvPr id="15" name="Picture 14">
            <a:extLst>
              <a:ext uri="{FF2B5EF4-FFF2-40B4-BE49-F238E27FC236}">
                <a16:creationId xmlns:a16="http://schemas.microsoft.com/office/drawing/2014/main" id="{0CA18053-229D-4495-910D-5975020C31B5}"/>
              </a:ext>
            </a:extLst>
          </p:cNvPr>
          <p:cNvPicPr>
            <a:picLocks noChangeAspect="1"/>
          </p:cNvPicPr>
          <p:nvPr/>
        </p:nvPicPr>
        <p:blipFill>
          <a:blip r:embed="rId5"/>
          <a:stretch>
            <a:fillRect/>
          </a:stretch>
        </p:blipFill>
        <p:spPr>
          <a:xfrm>
            <a:off x="6833911" y="3925006"/>
            <a:ext cx="1789140" cy="2744079"/>
          </a:xfrm>
          <a:prstGeom prst="rect">
            <a:avLst/>
          </a:prstGeom>
        </p:spPr>
      </p:pic>
      <p:pic>
        <p:nvPicPr>
          <p:cNvPr id="16" name="Picture 15">
            <a:extLst>
              <a:ext uri="{FF2B5EF4-FFF2-40B4-BE49-F238E27FC236}">
                <a16:creationId xmlns:a16="http://schemas.microsoft.com/office/drawing/2014/main" id="{D5B7645C-1ADC-4343-A483-2522AB883248}"/>
              </a:ext>
            </a:extLst>
          </p:cNvPr>
          <p:cNvPicPr>
            <a:picLocks noChangeAspect="1"/>
          </p:cNvPicPr>
          <p:nvPr/>
        </p:nvPicPr>
        <p:blipFill>
          <a:blip r:embed="rId6"/>
          <a:stretch>
            <a:fillRect/>
          </a:stretch>
        </p:blipFill>
        <p:spPr>
          <a:xfrm>
            <a:off x="9341571" y="3904370"/>
            <a:ext cx="1789140" cy="2764715"/>
          </a:xfrm>
          <a:prstGeom prst="rect">
            <a:avLst/>
          </a:prstGeom>
        </p:spPr>
      </p:pic>
    </p:spTree>
    <p:extLst>
      <p:ext uri="{BB962C8B-B14F-4D97-AF65-F5344CB8AC3E}">
        <p14:creationId xmlns:p14="http://schemas.microsoft.com/office/powerpoint/2010/main" val="11167310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During reading</a:t>
            </a:r>
          </a:p>
        </p:txBody>
      </p:sp>
      <p:sp>
        <p:nvSpPr>
          <p:cNvPr id="8" name="TextBox 7">
            <a:extLst>
              <a:ext uri="{FF2B5EF4-FFF2-40B4-BE49-F238E27FC236}">
                <a16:creationId xmlns:a16="http://schemas.microsoft.com/office/drawing/2014/main" id="{4763CEAD-0F44-46D2-97DF-8473EA851BE3}"/>
              </a:ext>
            </a:extLst>
          </p:cNvPr>
          <p:cNvSpPr txBox="1"/>
          <p:nvPr/>
        </p:nvSpPr>
        <p:spPr>
          <a:xfrm>
            <a:off x="762232" y="1897177"/>
            <a:ext cx="10381785" cy="3970318"/>
          </a:xfrm>
          <a:prstGeom prst="rect">
            <a:avLst/>
          </a:prstGeom>
          <a:noFill/>
        </p:spPr>
        <p:txBody>
          <a:bodyPr wrap="square" rtlCol="0">
            <a:spAutoFit/>
          </a:bodyPr>
          <a:lstStyle/>
          <a:p>
            <a:r>
              <a:rPr lang="en-GB" sz="2800" dirty="0"/>
              <a:t>•Encourage children to track the words with their finger or use a reading ruler. </a:t>
            </a:r>
          </a:p>
          <a:p>
            <a:r>
              <a:rPr lang="en-GB" sz="2800" dirty="0"/>
              <a:t>•Help the children to decode (read) the words and ask them about the meaning of more challenging words. </a:t>
            </a:r>
          </a:p>
          <a:p>
            <a:r>
              <a:rPr lang="en-GB" sz="2800" dirty="0"/>
              <a:t>•Ask children about the content of what they have read – who, what, where, when, why, how? </a:t>
            </a:r>
          </a:p>
          <a:p>
            <a:endParaRPr lang="en-GB" sz="2800" dirty="0"/>
          </a:p>
          <a:p>
            <a:r>
              <a:rPr lang="en-GB" sz="2800" dirty="0"/>
              <a:t>Always use your own parental judgement. If your child is tired or feeling unconfident, shift the balance of reading more towards you.</a:t>
            </a:r>
          </a:p>
        </p:txBody>
      </p:sp>
    </p:spTree>
    <p:extLst>
      <p:ext uri="{BB962C8B-B14F-4D97-AF65-F5344CB8AC3E}">
        <p14:creationId xmlns:p14="http://schemas.microsoft.com/office/powerpoint/2010/main" val="18596813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After reading</a:t>
            </a:r>
          </a:p>
        </p:txBody>
      </p:sp>
      <p:sp>
        <p:nvSpPr>
          <p:cNvPr id="3" name="TextBox 2">
            <a:extLst>
              <a:ext uri="{FF2B5EF4-FFF2-40B4-BE49-F238E27FC236}">
                <a16:creationId xmlns:a16="http://schemas.microsoft.com/office/drawing/2014/main" id="{346AC586-B7B5-40DD-BD95-26C36C312783}"/>
              </a:ext>
            </a:extLst>
          </p:cNvPr>
          <p:cNvSpPr txBox="1"/>
          <p:nvPr/>
        </p:nvSpPr>
        <p:spPr>
          <a:xfrm>
            <a:off x="762232" y="1897177"/>
            <a:ext cx="10381785" cy="523220"/>
          </a:xfrm>
          <a:prstGeom prst="rect">
            <a:avLst/>
          </a:prstGeom>
          <a:noFill/>
        </p:spPr>
        <p:txBody>
          <a:bodyPr wrap="square" rtlCol="0">
            <a:spAutoFit/>
          </a:bodyPr>
          <a:lstStyle/>
          <a:p>
            <a:r>
              <a:rPr lang="en-GB" sz="2800" dirty="0"/>
              <a:t>•Discuss and engage, mark it’s importance.</a:t>
            </a:r>
          </a:p>
        </p:txBody>
      </p:sp>
    </p:spTree>
    <p:extLst>
      <p:ext uri="{BB962C8B-B14F-4D97-AF65-F5344CB8AC3E}">
        <p14:creationId xmlns:p14="http://schemas.microsoft.com/office/powerpoint/2010/main" val="27211058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01812" y="330803"/>
            <a:ext cx="8588375" cy="950912"/>
          </a:xfrm>
          <a:solidFill>
            <a:srgbClr val="CC99FF"/>
          </a:solidFill>
        </p:spPr>
        <p:txBody>
          <a:bodyPr>
            <a:noAutofit/>
          </a:bodyPr>
          <a:lstStyle/>
          <a:p>
            <a:pPr algn="ctr">
              <a:defRPr/>
            </a:pPr>
            <a:r>
              <a:rPr lang="en-GB" sz="6000" b="1" dirty="0">
                <a:latin typeface="Kinetic Letters" panose="02000000000000000000" pitchFamily="50" charset="0"/>
              </a:rPr>
              <a:t>Homework expectations</a:t>
            </a:r>
          </a:p>
        </p:txBody>
      </p:sp>
      <p:sp>
        <p:nvSpPr>
          <p:cNvPr id="3" name="Content Placeholder 2">
            <a:extLst>
              <a:ext uri="{FF2B5EF4-FFF2-40B4-BE49-F238E27FC236}">
                <a16:creationId xmlns:a16="http://schemas.microsoft.com/office/drawing/2014/main" id="{CA6444B0-31DF-496C-916C-5F04E1BE8264}"/>
              </a:ext>
            </a:extLst>
          </p:cNvPr>
          <p:cNvSpPr>
            <a:spLocks noGrp="1"/>
          </p:cNvSpPr>
          <p:nvPr>
            <p:ph idx="1"/>
          </p:nvPr>
        </p:nvSpPr>
        <p:spPr>
          <a:xfrm>
            <a:off x="599696" y="2055697"/>
            <a:ext cx="10510685" cy="4219087"/>
          </a:xfrm>
        </p:spPr>
        <p:txBody>
          <a:bodyPr>
            <a:normAutofit fontScale="77500" lnSpcReduction="20000"/>
          </a:bodyPr>
          <a:lstStyle/>
          <a:p>
            <a:pPr marL="0" indent="0">
              <a:buNone/>
            </a:pPr>
            <a:r>
              <a:rPr lang="en-GB" sz="3600" dirty="0">
                <a:latin typeface="Kinetic Letters" panose="02000000000000000000" pitchFamily="50" charset="0"/>
              </a:rPr>
              <a:t>As part of their weekly homework challenge, we encourage children to read regularly at home and ask that you sign their reading comment book at least 3 times every week.</a:t>
            </a:r>
          </a:p>
          <a:p>
            <a:pPr marL="0" indent="0">
              <a:buNone/>
            </a:pPr>
            <a:r>
              <a:rPr lang="en-GB" sz="3600" dirty="0">
                <a:latin typeface="Kinetic Letters" panose="02000000000000000000" pitchFamily="50" charset="0"/>
              </a:rPr>
              <a:t> </a:t>
            </a:r>
          </a:p>
          <a:p>
            <a:pPr marL="0" indent="0">
              <a:buNone/>
            </a:pPr>
            <a:r>
              <a:rPr lang="en-GB" sz="3600" dirty="0">
                <a:latin typeface="Kinetic Letters" panose="02000000000000000000" pitchFamily="50" charset="0"/>
              </a:rPr>
              <a:t>We want you to be committed to:</a:t>
            </a:r>
          </a:p>
          <a:p>
            <a:pPr lvl="0"/>
            <a:r>
              <a:rPr lang="en-GB" sz="3600" dirty="0">
                <a:latin typeface="Kinetic Letters" panose="02000000000000000000" pitchFamily="50" charset="0"/>
              </a:rPr>
              <a:t>Reception, Year 1 and Year 2 children will need to read at least 3 x a week for 10 minutes </a:t>
            </a:r>
          </a:p>
          <a:p>
            <a:pPr lvl="0"/>
            <a:r>
              <a:rPr lang="en-GB" sz="3600" dirty="0">
                <a:latin typeface="Kinetic Letters" panose="02000000000000000000" pitchFamily="50" charset="0"/>
              </a:rPr>
              <a:t>Year 3 &amp; 4 children will need to read at least 3 x a week for 20 minutes</a:t>
            </a:r>
          </a:p>
          <a:p>
            <a:pPr lvl="0"/>
            <a:r>
              <a:rPr lang="en-GB" sz="3600" dirty="0">
                <a:latin typeface="Kinetic Letters" panose="02000000000000000000" pitchFamily="50" charset="0"/>
              </a:rPr>
              <a:t>Year 5 &amp; 6 children will need to read at least 3 x a week for 30 minutes.</a:t>
            </a:r>
          </a:p>
          <a:p>
            <a:endParaRPr lang="en-GB" sz="3600" dirty="0">
              <a:latin typeface="Kinetic Letters" panose="02000000000000000000" pitchFamily="50" charset="0"/>
            </a:endParaRPr>
          </a:p>
        </p:txBody>
      </p:sp>
    </p:spTree>
    <p:extLst>
      <p:ext uri="{BB962C8B-B14F-4D97-AF65-F5344CB8AC3E}">
        <p14:creationId xmlns:p14="http://schemas.microsoft.com/office/powerpoint/2010/main" val="31881245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Recommended books</a:t>
            </a:r>
          </a:p>
        </p:txBody>
      </p:sp>
      <p:sp>
        <p:nvSpPr>
          <p:cNvPr id="3" name="Content Placeholder 2">
            <a:extLst>
              <a:ext uri="{FF2B5EF4-FFF2-40B4-BE49-F238E27FC236}">
                <a16:creationId xmlns:a16="http://schemas.microsoft.com/office/drawing/2014/main" id="{CA6444B0-31DF-496C-916C-5F04E1BE8264}"/>
              </a:ext>
            </a:extLst>
          </p:cNvPr>
          <p:cNvSpPr>
            <a:spLocks noGrp="1"/>
          </p:cNvSpPr>
          <p:nvPr>
            <p:ph idx="1"/>
          </p:nvPr>
        </p:nvSpPr>
        <p:spPr>
          <a:xfrm>
            <a:off x="629193" y="1888549"/>
            <a:ext cx="10510685" cy="4219087"/>
          </a:xfrm>
        </p:spPr>
        <p:txBody>
          <a:bodyPr>
            <a:normAutofit/>
          </a:bodyPr>
          <a:lstStyle/>
          <a:p>
            <a:pPr>
              <a:spcBef>
                <a:spcPts val="600"/>
              </a:spcBef>
              <a:defRPr/>
            </a:pPr>
            <a:r>
              <a:rPr lang="en-GB" sz="3600" dirty="0"/>
              <a:t>Publish recommended reads of high quality texts in our news bulletin and on our website. These books are promoted in school as Fred’s recommended reads.</a:t>
            </a:r>
          </a:p>
        </p:txBody>
      </p:sp>
      <p:pic>
        <p:nvPicPr>
          <p:cNvPr id="1026" name="Picture 2" descr="https://cdn.images.fecom-media.com/FE00016423/images/HE1823224_501153-HOP-ENG-I50_tWUDM748Lk.jpg?width=578&amp;height=578&amp;scale=UpscaleCanvas&amp;anchor=MiddleCenter">
            <a:extLst>
              <a:ext uri="{FF2B5EF4-FFF2-40B4-BE49-F238E27FC236}">
                <a16:creationId xmlns:a16="http://schemas.microsoft.com/office/drawing/2014/main" id="{38838F09-6674-4B7B-990E-47AE22423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6292" y="3697595"/>
            <a:ext cx="2971492" cy="2971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3194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Successful readers</a:t>
            </a:r>
          </a:p>
        </p:txBody>
      </p:sp>
      <p:pic>
        <p:nvPicPr>
          <p:cNvPr id="4" name="Picture 3">
            <a:extLst>
              <a:ext uri="{FF2B5EF4-FFF2-40B4-BE49-F238E27FC236}">
                <a16:creationId xmlns:a16="http://schemas.microsoft.com/office/drawing/2014/main" id="{B4455C46-D219-49D9-B94E-D57ADA5AF260}"/>
              </a:ext>
            </a:extLst>
          </p:cNvPr>
          <p:cNvPicPr>
            <a:picLocks noChangeAspect="1"/>
          </p:cNvPicPr>
          <p:nvPr/>
        </p:nvPicPr>
        <p:blipFill>
          <a:blip r:embed="rId3"/>
          <a:stretch>
            <a:fillRect/>
          </a:stretch>
        </p:blipFill>
        <p:spPr>
          <a:xfrm>
            <a:off x="3272594" y="1517343"/>
            <a:ext cx="5399456" cy="2693346"/>
          </a:xfrm>
          <a:prstGeom prst="rect">
            <a:avLst/>
          </a:prstGeom>
        </p:spPr>
      </p:pic>
      <p:pic>
        <p:nvPicPr>
          <p:cNvPr id="5" name="Picture 4">
            <a:extLst>
              <a:ext uri="{FF2B5EF4-FFF2-40B4-BE49-F238E27FC236}">
                <a16:creationId xmlns:a16="http://schemas.microsoft.com/office/drawing/2014/main" id="{3295334A-F446-4AC2-A9C2-C8A6CBB7B6F9}"/>
              </a:ext>
            </a:extLst>
          </p:cNvPr>
          <p:cNvPicPr>
            <a:picLocks noChangeAspect="1"/>
          </p:cNvPicPr>
          <p:nvPr/>
        </p:nvPicPr>
        <p:blipFill>
          <a:blip r:embed="rId4"/>
          <a:stretch>
            <a:fillRect/>
          </a:stretch>
        </p:blipFill>
        <p:spPr>
          <a:xfrm>
            <a:off x="2373970" y="4362066"/>
            <a:ext cx="7196703" cy="1290498"/>
          </a:xfrm>
          <a:prstGeom prst="rect">
            <a:avLst/>
          </a:prstGeom>
        </p:spPr>
      </p:pic>
      <p:pic>
        <p:nvPicPr>
          <p:cNvPr id="4098" name="Picture 2" descr="Mini Offices and Word Wall Freebie | Reading workshop, Reading classroom,  School reading">
            <a:extLst>
              <a:ext uri="{FF2B5EF4-FFF2-40B4-BE49-F238E27FC236}">
                <a16:creationId xmlns:a16="http://schemas.microsoft.com/office/drawing/2014/main" id="{82DD2056-83BF-46AD-8B5A-67B8B2D726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78476" y="3621087"/>
            <a:ext cx="2352675"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33534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EC13623DC156D4C8F8B650390E6E234" ma:contentTypeVersion="15" ma:contentTypeDescription="Create a new document." ma:contentTypeScope="" ma:versionID="2c5a341194def1e485814b70c9537730">
  <xsd:schema xmlns:xsd="http://www.w3.org/2001/XMLSchema" xmlns:xs="http://www.w3.org/2001/XMLSchema" xmlns:p="http://schemas.microsoft.com/office/2006/metadata/properties" xmlns:ns2="b8f8c288-e98f-4296-a3ac-419236abc6c6" xmlns:ns3="d617ee40-3d33-4677-9db2-179021286d92" targetNamespace="http://schemas.microsoft.com/office/2006/metadata/properties" ma:root="true" ma:fieldsID="07936f768099430bf35657bfd1bc649d" ns2:_="" ns3:_="">
    <xsd:import namespace="b8f8c288-e98f-4296-a3ac-419236abc6c6"/>
    <xsd:import namespace="d617ee40-3d33-4677-9db2-179021286d9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f8c288-e98f-4296-a3ac-419236abc6c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f019d3c-2037-42df-b060-f718f678090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617ee40-3d33-4677-9db2-179021286d9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00d4747-54c1-4e92-820e-ef473272712e}" ma:internalName="TaxCatchAll" ma:showField="CatchAllData" ma:web="d617ee40-3d33-4677-9db2-179021286d9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d617ee40-3d33-4677-9db2-179021286d92"/>
    <lcf76f155ced4ddcb4097134ff3c332f xmlns="b8f8c288-e98f-4296-a3ac-419236abc6c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C771B9-59E2-492B-B81C-C61D90FB4837}">
  <ds:schemaRefs>
    <ds:schemaRef ds:uri="http://schemas.microsoft.com/sharepoint/v3/contenttype/forms"/>
  </ds:schemaRefs>
</ds:datastoreItem>
</file>

<file path=customXml/itemProps2.xml><?xml version="1.0" encoding="utf-8"?>
<ds:datastoreItem xmlns:ds="http://schemas.openxmlformats.org/officeDocument/2006/customXml" ds:itemID="{CD3035FC-5EA6-4DD4-8A3C-97B9228990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8f8c288-e98f-4296-a3ac-419236abc6c6"/>
    <ds:schemaRef ds:uri="d617ee40-3d33-4677-9db2-179021286d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B8D1E0E-2B62-480B-AE00-5D6D7A298398}">
  <ds:schemaRefs>
    <ds:schemaRef ds:uri="http://schemas.microsoft.com/office/2006/documentManagement/types"/>
    <ds:schemaRef ds:uri="b8f8c288-e98f-4296-a3ac-419236abc6c6"/>
    <ds:schemaRef ds:uri="http://purl.org/dc/dcmitype/"/>
    <ds:schemaRef ds:uri="http://purl.org/dc/elements/1.1/"/>
    <ds:schemaRef ds:uri="http://schemas.openxmlformats.org/package/2006/metadata/core-properties"/>
    <ds:schemaRef ds:uri="http://schemas.microsoft.com/office/2006/metadata/properties"/>
    <ds:schemaRef ds:uri="http://www.w3.org/XML/1998/namespace"/>
    <ds:schemaRef ds:uri="http://schemas.microsoft.com/office/infopath/2007/PartnerControls"/>
    <ds:schemaRef ds:uri="d617ee40-3d33-4677-9db2-179021286d92"/>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5644</TotalTime>
  <Words>3591</Words>
  <Application>Microsoft Office PowerPoint</Application>
  <PresentationFormat>Widescreen</PresentationFormat>
  <Paragraphs>291</Paragraphs>
  <Slides>41</Slides>
  <Notes>41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41</vt:i4>
      </vt:variant>
    </vt:vector>
  </HeadingPairs>
  <TitlesOfParts>
    <vt:vector size="53" baseType="lpstr">
      <vt:lpstr>ＭＳ Ｐゴシック</vt:lpstr>
      <vt:lpstr>Arial</vt:lpstr>
      <vt:lpstr>Calibri</vt:lpstr>
      <vt:lpstr>Calibri Light</vt:lpstr>
      <vt:lpstr>Comic Sans MS</vt:lpstr>
      <vt:lpstr>Cooper Black</vt:lpstr>
      <vt:lpstr>Courier New</vt:lpstr>
      <vt:lpstr>Google Sans</vt:lpstr>
      <vt:lpstr>Kinetic Letters</vt:lpstr>
      <vt:lpstr>Symbol</vt:lpstr>
      <vt:lpstr>Times New Roman</vt:lpstr>
      <vt:lpstr>Office Theme</vt:lpstr>
      <vt:lpstr>Reading Workshop KS2  </vt:lpstr>
      <vt:lpstr>PowerPoint Presentation</vt:lpstr>
      <vt:lpstr>PowerPoint Presentation</vt:lpstr>
      <vt:lpstr>Reading in School   The Teaching of Reading</vt:lpstr>
      <vt:lpstr>PowerPoint Presentation</vt:lpstr>
      <vt:lpstr>National Curriculum in Year 1</vt:lpstr>
      <vt:lpstr>National Curriculum in Year 2</vt:lpstr>
      <vt:lpstr>National Curriculum in Year 3</vt:lpstr>
      <vt:lpstr>National Curriculum in Year 4</vt:lpstr>
      <vt:lpstr>National Curriculum in Year 5</vt:lpstr>
      <vt:lpstr>National Curriculum in Year 6</vt:lpstr>
      <vt:lpstr>PowerPoint Presentation</vt:lpstr>
      <vt:lpstr>Reading skills</vt:lpstr>
      <vt:lpstr>PowerPoint Presentation</vt:lpstr>
      <vt:lpstr>Reading in School   The Teaching of Reading</vt:lpstr>
      <vt:lpstr>PowerPoint Presentation</vt:lpstr>
      <vt:lpstr>PowerPoint Presentation</vt:lpstr>
      <vt:lpstr>PowerPoint Presentation</vt:lpstr>
      <vt:lpstr>An extract taken from a computer manual</vt:lpstr>
      <vt:lpstr>Whole School  use of VIPERS to teach reading skills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 at Home</vt:lpstr>
      <vt:lpstr>Reading at Home – Enjoy!</vt:lpstr>
      <vt:lpstr>Talking about books</vt:lpstr>
      <vt:lpstr>Hearing your child read</vt:lpstr>
      <vt:lpstr>Sharing books</vt:lpstr>
      <vt:lpstr>Reading for pleasure</vt:lpstr>
      <vt:lpstr>Before reading</vt:lpstr>
      <vt:lpstr>During reading</vt:lpstr>
      <vt:lpstr>After reading</vt:lpstr>
      <vt:lpstr>Homework expectations</vt:lpstr>
      <vt:lpstr>Recommended books</vt:lpstr>
      <vt:lpstr>Successful readers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dc:title>
  <dc:creator>Lian</dc:creator>
  <cp:lastModifiedBy>Mrs A Benians</cp:lastModifiedBy>
  <cp:revision>83</cp:revision>
  <cp:lastPrinted>2024-04-30T21:32:19Z</cp:lastPrinted>
  <dcterms:created xsi:type="dcterms:W3CDTF">2017-10-26T17:12:57Z</dcterms:created>
  <dcterms:modified xsi:type="dcterms:W3CDTF">2024-05-01T16:25:09Z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0x010100EEC13623DC156D4C8F8B650390E6E234</vt:lpwstr>
  </property>
  <property fmtid="{D5CDD505-2E9C-101B-9397-08002B2CF9AE}" pid="3" name="MediaServiceImageTags">
    <vt:lpwstr/>
  </property>
</Properties>
</file>