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6" r:id="rId4"/>
  </p:sldMasterIdLst>
  <p:sldIdLst>
    <p:sldId id="256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B4B3A8-DE28-E5BE-5423-CBF6A9468AF5}" v="27" dt="2026-05-19T14:53:05.364"/>
    <p1510:client id="{96A4C4F1-7A8F-8405-B6D6-0E5D24D01203}" v="65" dt="2026-05-18T06:52:57.645"/>
    <p1510:client id="{ED198976-9F36-F72A-D137-F87736A07FC5}" v="34" dt="2026-05-19T10:09:00.602"/>
    <p1510:client id="{F57958DB-7992-F3B0-4239-7961D6B06BDB}" v="16" dt="2026-05-19T16:48:14.7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9-21T21:29:10.2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E56D6-F195-48D7-978E-7EE16D4304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946" y="1104900"/>
            <a:ext cx="8376514" cy="3120504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A72F42-5C88-4F7D-803B-C371B570D7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8039" y="4442385"/>
            <a:ext cx="6074328" cy="98402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i="0" spc="16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384F3-2D6A-49F6-8F79-F3955E904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259A-1FE3-4FF9-8A07-BDD8177164ED}" type="datetime4">
              <a:rPr lang="en-US" smtClean="0"/>
              <a:t>May 20,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63F32-CD31-4801-BAE4-09EEB1262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5D34C-49ED-4ADB-8693-73B790764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263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7B333-9E16-4502-96B5-3F586B7E0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ED0795-5EC7-4FF8-9FC7-22AFA3C55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A2DA5B-9862-4A23-8FEC-5C1ABC2EEF1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/>
          <a:lstStyle/>
          <a:p>
            <a:fld id="{5D340FED-6E95-4177-A7EF-CD303B9E611D}" type="datetime4">
              <a:rPr lang="en-US" smtClean="0"/>
              <a:t>May 20,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D9A4B-0DA7-46BB-9DCE-3F26075C4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A7C47-81AC-431C-A7C3-2BC71AD14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662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D2E47-4DC7-46C4-9407-FA4CF7E0A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513" y="1709738"/>
            <a:ext cx="9087774" cy="3438524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F7B502-122E-4177-A408-FC436A254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2513" y="5148262"/>
            <a:ext cx="8844522" cy="1138238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229696-2AEF-4765-B33E-7DA328E46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962CB-39AD-45A9-800F-54DAB53D6021}" type="datetime4">
              <a:rPr lang="en-US" smtClean="0"/>
              <a:t>May 20,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9B2E4-2F1C-4FEE-AAB2-4FCC3EEFD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7D4B8-E107-480A-AA17-261CA49BB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66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8BAE8-3305-4F08-BECB-56AD7FD4E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021AC-6D8D-4D24-8B01-8AE8F41BE4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0878" y="1825624"/>
            <a:ext cx="4473622" cy="4460875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02920">
              <a:defRPr/>
            </a:lvl3pPr>
            <a:lvl4pPr marL="548640" indent="0">
              <a:buFontTx/>
              <a:buNone/>
              <a:defRPr/>
            </a:lvl4pPr>
            <a:lvl5pPr marL="73152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E7F49C-3DB3-40B7-89B3-E3BC32FC1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44540" y="1825624"/>
            <a:ext cx="5016943" cy="44608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E33D58-BDF5-4F1F-806B-0491CB362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F93D-55AB-4606-B9D7-742F1FC51983}" type="datetime4">
              <a:rPr lang="en-US" smtClean="0"/>
              <a:t>May 20, 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BCBFD-1FE1-441A-B3AF-C3E7E7B8D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0CE272-E6FB-455B-BACB-2471D66D9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975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3A4FB-9EF5-4D6C-A275-2DE1077A2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1563" y="1835219"/>
            <a:ext cx="445293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C9972A-4D34-4A9F-84EB-8D64A703B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1562" y="2717801"/>
            <a:ext cx="4452938" cy="3559452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BBDDE3-C8D7-4600-8259-24E1F8118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44540" y="1835219"/>
            <a:ext cx="5016943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649FFF-44C7-4256-AFE1-C5457C7AB5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44540" y="2717800"/>
            <a:ext cx="5016943" cy="3559453"/>
          </a:xfrm>
        </p:spPr>
        <p:txBody>
          <a:bodyPr/>
          <a:lstStyle>
            <a:lvl2pPr marL="457200" indent="0"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EC6ACF-080E-4B7C-B0C0-77E90C16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841D-FB5C-47AB-B2FF-32E855C1EA71}" type="datetime4">
              <a:rPr lang="en-US" smtClean="0"/>
              <a:t>May 20, 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A68C0B-BC90-4ADA-B6E6-2B30BFF9E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BCE559-C82B-4E27-965B-4AC3C66FC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3752B99E-38EC-4745-889B-124D34759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10606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DE7304-D393-47F0-ACCC-1F72EFCCE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537E9-D174-424D-BEE8-AFC4CA5F9F97}" type="datetime4">
              <a:rPr lang="en-US" smtClean="0"/>
              <a:t>May 20, 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8451FF-032D-4787-BA4B-5EB415494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B7511D-7256-4A08-BF62-3B3F821A6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3FCDA27-1C47-4EA1-A160-EC91FD88B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76204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DE8ADA-7BF8-433A-8770-61C690F37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A44C0-F7AC-49C2-8289-1E7A86D9FB50}" type="datetime4">
              <a:rPr lang="en-US" smtClean="0"/>
              <a:t>May 20, 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357B86-EC22-49C6-BBC6-639D57D1A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63764B-CF91-4C81-B4C3-5B5E5A973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244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E4801-B0C7-4458-B413-24D6E68FA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633" y="457200"/>
            <a:ext cx="4170355" cy="191750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A0C76-733A-488A-89FB-7D04FD64B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1637" y="457200"/>
            <a:ext cx="5562601" cy="5943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45B9DE-016A-4B31-BB52-99C76E28B4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3633" y="2374708"/>
            <a:ext cx="4170355" cy="40260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ED6CC3-66DD-4D9A-A9C7-F588BA88C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B84BC-6E78-40D1-8831-40AB1F596614}" type="datetime4">
              <a:rPr lang="en-US" smtClean="0"/>
              <a:t>May 20, 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59FC8-04EF-4F7D-8E43-4EE0E95DA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71C964-4227-4DEE-87A1-026162DDF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57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0EB4E-D4BB-4C86-A820-63474E5A4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038" y="457199"/>
            <a:ext cx="3913241" cy="19288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FA99A1-8FAF-415D-A399-1B2C2A0F23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57752" y="457200"/>
            <a:ext cx="6110288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A15BEE-9915-4637-85A2-2AF2872C72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2038" y="2386013"/>
            <a:ext cx="3913241" cy="40147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3427C-3B67-4ED4-925D-04B9C09AA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A080F-3961-4D42-BEDE-84A1FED032F1}" type="datetime4">
              <a:rPr lang="en-US" smtClean="0"/>
              <a:t>May 20, 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5DAFD-22DE-4E9E-9C72-B16C1F273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E8EE99-49CC-4A30-8ADA-39EFD8DA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780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171A2-02C1-4543-8B6B-FCF7E6971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50879" y="1825625"/>
            <a:ext cx="9810604" cy="45166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5027C-A386-44E4-AFE1-33AFFDA3A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3C8F-D4A7-4EAD-92AD-82C91CB8BB85}" type="datetime4">
              <a:rPr lang="en-US" smtClean="0"/>
              <a:t>May 20,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1BF710-0558-4457-825D-48713CAED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F93D-5DC3-4C36-AEB0-79CDB15C3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7CFC0C8-11FE-4003-B2D6-B7B8E2790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36201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EB41C5-3638-439D-BA61-4DAA142226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464025"/>
            <a:ext cx="2161540" cy="58002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9B91A0-A376-483C-926E-189F376E55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464023"/>
            <a:ext cx="7886700" cy="58002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134E-B7D5-4664-BB2E-6A98ED630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11D41-E33C-4BC7-8272-37E8417FD097}" type="datetime4">
              <a:rPr lang="en-US" smtClean="0"/>
              <a:t>May 20,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54E2A-B1CE-4F2E-9D9A-D47E514D5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E7C304-46A8-4179-87A2-B8CC10B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458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customXml" Target="../ink/ink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erson in a dark room&#10;&#10;Description automatically generated">
            <a:extLst>
              <a:ext uri="{FF2B5EF4-FFF2-40B4-BE49-F238E27FC236}">
                <a16:creationId xmlns:a16="http://schemas.microsoft.com/office/drawing/2014/main" id="{DEB2E8C4-C3E7-4048-A43D-9859510CFA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FBD2E1-C16B-4996-869C-DD03823A8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4DB6A-ED8E-4755-BC7A-B7AA6524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0879" y="1825624"/>
            <a:ext cx="9810604" cy="44287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5CE27-B558-4B88-ACE3-B704231277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A33960BD-7AC1-4217-9611-AAA56D3EE38F}" type="datetime4">
              <a:rPr lang="en-US" smtClean="0"/>
              <a:pPr/>
              <a:t>May 20, 2026</a:t>
            </a:fld>
            <a:endParaRPr lang="en-US">
              <a:latin typeface="+mn-lt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CE5D61-F203-4F00-9CF1-AB0AE4937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endParaRPr lang="en-US">
              <a:latin typeface="+mn-lt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F38BD-5F38-4F6E-B5DD-EB1AF0600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9D4AEF59-F28E-467C-9EA3-92D1CFAD475A}" type="slidenum">
              <a:rPr lang="en-US" smtClean="0"/>
              <a:pPr/>
              <a:t>‹#›</a:t>
            </a:fld>
            <a:endParaRPr lang="en-US">
              <a:latin typeface="+mn-l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14:cNvPr>
              <p14:cNvContentPartPr/>
              <p14:nvPr/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15810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5" r:id="rId7"/>
    <p:sldLayoutId id="2147483821" r:id="rId8"/>
    <p:sldLayoutId id="2147483822" r:id="rId9"/>
    <p:sldLayoutId id="2147483823" r:id="rId10"/>
    <p:sldLayoutId id="2147483824" r:id="rId11"/>
  </p:sldLayoutIdLst>
  <p:hf sldNum="0" hdr="0" ftr="0" dt="0"/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2800" kern="1200" cap="all" spc="600" baseline="0">
          <a:solidFill>
            <a:schemeClr val="tx1">
              <a:lumMod val="85000"/>
              <a:lumOff val="15000"/>
            </a:schemeClr>
          </a:solidFill>
          <a:latin typeface="+mj-lt"/>
          <a:ea typeface="Batang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1pPr>
      <a:lvl2pPr marL="274320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8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2pPr>
      <a:lvl3pPr marL="605790" indent="-28575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3pPr>
      <a:lvl4pPr marL="630936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4pPr>
      <a:lvl5pPr marL="82296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EC3FE92E-FF21-46DB-BE36-B3A5D4149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E9DFFEE-526A-4D56-A70C-EADE7289B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022" y="1826623"/>
            <a:ext cx="5078996" cy="1594839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sz="4000">
                <a:ea typeface="Batang"/>
              </a:rPr>
              <a:t>PGL Barton Hall 2026</a:t>
            </a:r>
          </a:p>
          <a:p>
            <a:r>
              <a:rPr lang="en-GB" sz="4000">
                <a:ea typeface="Batang"/>
              </a:rPr>
              <a:t>22nd</a:t>
            </a:r>
            <a:r>
              <a:rPr lang="en-GB" sz="4000" dirty="0">
                <a:ea typeface="Batang"/>
              </a:rPr>
              <a:t> – 26th June</a:t>
            </a:r>
          </a:p>
          <a:p>
            <a:endParaRPr lang="en-GB" sz="4000">
              <a:ea typeface="Batang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4A0A72-A173-272D-318B-D14B8DA0342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304" r="37503" b="1"/>
          <a:stretch>
            <a:fillRect/>
          </a:stretch>
        </p:blipFill>
        <p:spPr>
          <a:xfrm>
            <a:off x="7616215" y="-23854"/>
            <a:ext cx="4575785" cy="6892740"/>
          </a:xfrm>
          <a:custGeom>
            <a:avLst/>
            <a:gdLst/>
            <a:ahLst/>
            <a:cxnLst/>
            <a:rect l="l" t="t" r="r" b="b"/>
            <a:pathLst>
              <a:path w="4575785" h="6857999">
                <a:moveTo>
                  <a:pt x="517468" y="0"/>
                </a:moveTo>
                <a:lnTo>
                  <a:pt x="4575785" y="0"/>
                </a:lnTo>
                <a:lnTo>
                  <a:pt x="4575785" y="6857999"/>
                </a:lnTo>
                <a:lnTo>
                  <a:pt x="960511" y="6857999"/>
                </a:lnTo>
                <a:lnTo>
                  <a:pt x="942694" y="6843617"/>
                </a:lnTo>
                <a:cubicBezTo>
                  <a:pt x="964945" y="6792705"/>
                  <a:pt x="892574" y="6836929"/>
                  <a:pt x="865960" y="6827318"/>
                </a:cubicBezTo>
                <a:lnTo>
                  <a:pt x="861487" y="6823037"/>
                </a:lnTo>
                <a:lnTo>
                  <a:pt x="859513" y="6806858"/>
                </a:lnTo>
                <a:lnTo>
                  <a:pt x="860461" y="6800037"/>
                </a:lnTo>
                <a:cubicBezTo>
                  <a:pt x="860484" y="6795612"/>
                  <a:pt x="859691" y="6793024"/>
                  <a:pt x="858251" y="6791626"/>
                </a:cubicBezTo>
                <a:lnTo>
                  <a:pt x="857660" y="6791654"/>
                </a:lnTo>
                <a:lnTo>
                  <a:pt x="856643" y="6783314"/>
                </a:lnTo>
                <a:cubicBezTo>
                  <a:pt x="856157" y="6768705"/>
                  <a:pt x="856848" y="6753980"/>
                  <a:pt x="858459" y="6739543"/>
                </a:cubicBezTo>
                <a:cubicBezTo>
                  <a:pt x="825704" y="6742272"/>
                  <a:pt x="849542" y="6681110"/>
                  <a:pt x="794118" y="6710916"/>
                </a:cubicBezTo>
                <a:cubicBezTo>
                  <a:pt x="794610" y="6692179"/>
                  <a:pt x="815573" y="6671806"/>
                  <a:pt x="779817" y="6693690"/>
                </a:cubicBezTo>
                <a:cubicBezTo>
                  <a:pt x="778915" y="6687990"/>
                  <a:pt x="774885" y="6685995"/>
                  <a:pt x="769310" y="6685745"/>
                </a:cubicBezTo>
                <a:lnTo>
                  <a:pt x="766802" y="6686064"/>
                </a:lnTo>
                <a:cubicBezTo>
                  <a:pt x="767473" y="6672038"/>
                  <a:pt x="768145" y="6658011"/>
                  <a:pt x="768816" y="6643985"/>
                </a:cubicBezTo>
                <a:lnTo>
                  <a:pt x="764758" y="6640288"/>
                </a:lnTo>
                <a:lnTo>
                  <a:pt x="771603" y="6610439"/>
                </a:lnTo>
                <a:cubicBezTo>
                  <a:pt x="771799" y="6605729"/>
                  <a:pt x="776328" y="6505678"/>
                  <a:pt x="776524" y="6500968"/>
                </a:cubicBezTo>
                <a:lnTo>
                  <a:pt x="716862" y="6252242"/>
                </a:lnTo>
                <a:cubicBezTo>
                  <a:pt x="710358" y="6209033"/>
                  <a:pt x="712158" y="6177416"/>
                  <a:pt x="706006" y="6116988"/>
                </a:cubicBezTo>
                <a:cubicBezTo>
                  <a:pt x="664744" y="6009788"/>
                  <a:pt x="669134" y="5997889"/>
                  <a:pt x="675681" y="5921438"/>
                </a:cubicBezTo>
                <a:cubicBezTo>
                  <a:pt x="609567" y="5910253"/>
                  <a:pt x="667197" y="5880778"/>
                  <a:pt x="646967" y="5848021"/>
                </a:cubicBezTo>
                <a:cubicBezTo>
                  <a:pt x="633539" y="5819166"/>
                  <a:pt x="610193" y="5775630"/>
                  <a:pt x="595120" y="5722308"/>
                </a:cubicBezTo>
                <a:cubicBezTo>
                  <a:pt x="587517" y="5685814"/>
                  <a:pt x="566330" y="5564010"/>
                  <a:pt x="556522" y="5528087"/>
                </a:cubicBezTo>
                <a:cubicBezTo>
                  <a:pt x="551310" y="5519174"/>
                  <a:pt x="556171" y="5505252"/>
                  <a:pt x="536270" y="5506770"/>
                </a:cubicBezTo>
                <a:cubicBezTo>
                  <a:pt x="512052" y="5506489"/>
                  <a:pt x="543356" y="5459435"/>
                  <a:pt x="516612" y="5473320"/>
                </a:cubicBezTo>
                <a:cubicBezTo>
                  <a:pt x="537947" y="5440196"/>
                  <a:pt x="486731" y="5435838"/>
                  <a:pt x="471989" y="5418523"/>
                </a:cubicBezTo>
                <a:cubicBezTo>
                  <a:pt x="493820" y="5390817"/>
                  <a:pt x="454363" y="5377479"/>
                  <a:pt x="442299" y="5333204"/>
                </a:cubicBezTo>
                <a:cubicBezTo>
                  <a:pt x="467689" y="5302287"/>
                  <a:pt x="420786" y="5307848"/>
                  <a:pt x="452960" y="5255192"/>
                </a:cubicBezTo>
                <a:cubicBezTo>
                  <a:pt x="453300" y="5233631"/>
                  <a:pt x="429983" y="5195187"/>
                  <a:pt x="431339" y="5156169"/>
                </a:cubicBezTo>
                <a:cubicBezTo>
                  <a:pt x="398945" y="5067566"/>
                  <a:pt x="403718" y="5079988"/>
                  <a:pt x="404757" y="5025421"/>
                </a:cubicBezTo>
                <a:cubicBezTo>
                  <a:pt x="400018" y="4966103"/>
                  <a:pt x="402758" y="4976631"/>
                  <a:pt x="395660" y="4924394"/>
                </a:cubicBezTo>
                <a:cubicBezTo>
                  <a:pt x="383838" y="4897752"/>
                  <a:pt x="406451" y="4876973"/>
                  <a:pt x="390158" y="4861232"/>
                </a:cubicBezTo>
                <a:cubicBezTo>
                  <a:pt x="362582" y="4877952"/>
                  <a:pt x="368360" y="4813711"/>
                  <a:pt x="341238" y="4838615"/>
                </a:cubicBezTo>
                <a:cubicBezTo>
                  <a:pt x="311503" y="4831441"/>
                  <a:pt x="352577" y="4804970"/>
                  <a:pt x="326273" y="4796524"/>
                </a:cubicBezTo>
                <a:lnTo>
                  <a:pt x="284996" y="4672372"/>
                </a:lnTo>
                <a:cubicBezTo>
                  <a:pt x="298118" y="4649489"/>
                  <a:pt x="287003" y="4640074"/>
                  <a:pt x="267970" y="4634255"/>
                </a:cubicBezTo>
                <a:cubicBezTo>
                  <a:pt x="263754" y="4595383"/>
                  <a:pt x="222766" y="4593405"/>
                  <a:pt x="203275" y="4555830"/>
                </a:cubicBezTo>
                <a:cubicBezTo>
                  <a:pt x="181514" y="4524570"/>
                  <a:pt x="154438" y="4520149"/>
                  <a:pt x="133797" y="4479914"/>
                </a:cubicBezTo>
                <a:cubicBezTo>
                  <a:pt x="124082" y="4457346"/>
                  <a:pt x="105185" y="4427564"/>
                  <a:pt x="84156" y="4415916"/>
                </a:cubicBezTo>
                <a:lnTo>
                  <a:pt x="83303" y="4414752"/>
                </a:lnTo>
                <a:lnTo>
                  <a:pt x="72062" y="4388525"/>
                </a:lnTo>
                <a:lnTo>
                  <a:pt x="75315" y="4375182"/>
                </a:lnTo>
                <a:cubicBezTo>
                  <a:pt x="75941" y="4370194"/>
                  <a:pt x="75530" y="4367154"/>
                  <a:pt x="74333" y="4365355"/>
                </a:cubicBezTo>
                <a:lnTo>
                  <a:pt x="68893" y="4364787"/>
                </a:lnTo>
                <a:cubicBezTo>
                  <a:pt x="68887" y="4364737"/>
                  <a:pt x="68881" y="4364686"/>
                  <a:pt x="68875" y="4364636"/>
                </a:cubicBezTo>
                <a:cubicBezTo>
                  <a:pt x="68620" y="4351507"/>
                  <a:pt x="69309" y="4337030"/>
                  <a:pt x="58168" y="4323582"/>
                </a:cubicBezTo>
                <a:cubicBezTo>
                  <a:pt x="61811" y="4263350"/>
                  <a:pt x="99263" y="4233013"/>
                  <a:pt x="79972" y="4208494"/>
                </a:cubicBezTo>
                <a:cubicBezTo>
                  <a:pt x="88758" y="4180446"/>
                  <a:pt x="125844" y="4152085"/>
                  <a:pt x="106280" y="4120638"/>
                </a:cubicBezTo>
                <a:cubicBezTo>
                  <a:pt x="111598" y="4121936"/>
                  <a:pt x="113804" y="4120147"/>
                  <a:pt x="114398" y="4116558"/>
                </a:cubicBezTo>
                <a:cubicBezTo>
                  <a:pt x="114157" y="4114248"/>
                  <a:pt x="113917" y="4111937"/>
                  <a:pt x="113677" y="4109627"/>
                </a:cubicBezTo>
                <a:lnTo>
                  <a:pt x="105699" y="4105626"/>
                </a:lnTo>
                <a:cubicBezTo>
                  <a:pt x="77890" y="4088880"/>
                  <a:pt x="108987" y="4082598"/>
                  <a:pt x="106408" y="4051443"/>
                </a:cubicBezTo>
                <a:cubicBezTo>
                  <a:pt x="106858" y="4036630"/>
                  <a:pt x="97032" y="3985550"/>
                  <a:pt x="103822" y="3988496"/>
                </a:cubicBezTo>
                <a:lnTo>
                  <a:pt x="75372" y="3857059"/>
                </a:lnTo>
                <a:cubicBezTo>
                  <a:pt x="82817" y="3836376"/>
                  <a:pt x="81742" y="3824520"/>
                  <a:pt x="64937" y="3815652"/>
                </a:cubicBezTo>
                <a:cubicBezTo>
                  <a:pt x="102287" y="3718925"/>
                  <a:pt x="55573" y="3772320"/>
                  <a:pt x="59080" y="3696747"/>
                </a:cubicBezTo>
                <a:cubicBezTo>
                  <a:pt x="66269" y="3629648"/>
                  <a:pt x="63240" y="3571908"/>
                  <a:pt x="85623" y="3491441"/>
                </a:cubicBezTo>
                <a:cubicBezTo>
                  <a:pt x="98410" y="3474059"/>
                  <a:pt x="99525" y="3431012"/>
                  <a:pt x="100691" y="3417526"/>
                </a:cubicBezTo>
                <a:cubicBezTo>
                  <a:pt x="101857" y="3404040"/>
                  <a:pt x="95556" y="3412369"/>
                  <a:pt x="92620" y="3410525"/>
                </a:cubicBezTo>
                <a:cubicBezTo>
                  <a:pt x="92153" y="3374230"/>
                  <a:pt x="83244" y="3285268"/>
                  <a:pt x="79737" y="3235496"/>
                </a:cubicBezTo>
                <a:cubicBezTo>
                  <a:pt x="70953" y="3207448"/>
                  <a:pt x="52012" y="3143347"/>
                  <a:pt x="71576" y="3111898"/>
                </a:cubicBezTo>
                <a:cubicBezTo>
                  <a:pt x="66408" y="3077014"/>
                  <a:pt x="53542" y="3056489"/>
                  <a:pt x="48725" y="3026189"/>
                </a:cubicBezTo>
                <a:cubicBezTo>
                  <a:pt x="35029" y="3013335"/>
                  <a:pt x="35295" y="2950066"/>
                  <a:pt x="42673" y="2930099"/>
                </a:cubicBezTo>
                <a:cubicBezTo>
                  <a:pt x="72765" y="2876461"/>
                  <a:pt x="20837" y="2811743"/>
                  <a:pt x="43260" y="2768401"/>
                </a:cubicBezTo>
                <a:cubicBezTo>
                  <a:pt x="44784" y="2755816"/>
                  <a:pt x="43709" y="2744724"/>
                  <a:pt x="41022" y="2734617"/>
                </a:cubicBezTo>
                <a:lnTo>
                  <a:pt x="29707" y="2708118"/>
                </a:lnTo>
                <a:lnTo>
                  <a:pt x="18896" y="2704187"/>
                </a:lnTo>
                <a:lnTo>
                  <a:pt x="16157" y="2686013"/>
                </a:lnTo>
                <a:lnTo>
                  <a:pt x="0" y="2656506"/>
                </a:lnTo>
                <a:cubicBezTo>
                  <a:pt x="46275" y="2648213"/>
                  <a:pt x="-21852" y="2580542"/>
                  <a:pt x="20000" y="2589495"/>
                </a:cubicBezTo>
                <a:cubicBezTo>
                  <a:pt x="9004" y="2539865"/>
                  <a:pt x="51725" y="2561406"/>
                  <a:pt x="4503" y="2517909"/>
                </a:cubicBezTo>
                <a:cubicBezTo>
                  <a:pt x="18312" y="2426183"/>
                  <a:pt x="2043" y="2320005"/>
                  <a:pt x="38580" y="2235940"/>
                </a:cubicBezTo>
                <a:cubicBezTo>
                  <a:pt x="39530" y="2131535"/>
                  <a:pt x="31342" y="1983035"/>
                  <a:pt x="28357" y="1891475"/>
                </a:cubicBezTo>
                <a:cubicBezTo>
                  <a:pt x="18536" y="1816240"/>
                  <a:pt x="53985" y="1820215"/>
                  <a:pt x="16422" y="1754299"/>
                </a:cubicBezTo>
                <a:cubicBezTo>
                  <a:pt x="22523" y="1748800"/>
                  <a:pt x="14115" y="1712020"/>
                  <a:pt x="17619" y="1704948"/>
                </a:cubicBezTo>
                <a:lnTo>
                  <a:pt x="11875" y="1640075"/>
                </a:lnTo>
                <a:lnTo>
                  <a:pt x="10148" y="1637400"/>
                </a:lnTo>
                <a:cubicBezTo>
                  <a:pt x="6571" y="1625366"/>
                  <a:pt x="7662" y="1617809"/>
                  <a:pt x="10809" y="1612250"/>
                </a:cubicBezTo>
                <a:lnTo>
                  <a:pt x="30710" y="1498099"/>
                </a:lnTo>
                <a:lnTo>
                  <a:pt x="28832" y="1497366"/>
                </a:lnTo>
                <a:lnTo>
                  <a:pt x="25420" y="1490044"/>
                </a:lnTo>
                <a:lnTo>
                  <a:pt x="36357" y="1429750"/>
                </a:lnTo>
                <a:cubicBezTo>
                  <a:pt x="56105" y="1395764"/>
                  <a:pt x="51096" y="1348657"/>
                  <a:pt x="63323" y="1316453"/>
                </a:cubicBezTo>
                <a:cubicBezTo>
                  <a:pt x="113953" y="1206017"/>
                  <a:pt x="97314" y="1160971"/>
                  <a:pt x="167299" y="1100758"/>
                </a:cubicBezTo>
                <a:cubicBezTo>
                  <a:pt x="183322" y="1066821"/>
                  <a:pt x="207320" y="1013057"/>
                  <a:pt x="218971" y="997428"/>
                </a:cubicBezTo>
                <a:cubicBezTo>
                  <a:pt x="225661" y="983599"/>
                  <a:pt x="245059" y="996998"/>
                  <a:pt x="249304" y="969068"/>
                </a:cubicBezTo>
                <a:cubicBezTo>
                  <a:pt x="273910" y="912445"/>
                  <a:pt x="257335" y="876944"/>
                  <a:pt x="307518" y="815816"/>
                </a:cubicBezTo>
                <a:cubicBezTo>
                  <a:pt x="319844" y="734499"/>
                  <a:pt x="427269" y="648257"/>
                  <a:pt x="438631" y="588216"/>
                </a:cubicBezTo>
                <a:cubicBezTo>
                  <a:pt x="468336" y="534577"/>
                  <a:pt x="480025" y="521047"/>
                  <a:pt x="494548" y="466832"/>
                </a:cubicBezTo>
                <a:cubicBezTo>
                  <a:pt x="513994" y="444023"/>
                  <a:pt x="469014" y="421695"/>
                  <a:pt x="512985" y="406165"/>
                </a:cubicBezTo>
                <a:cubicBezTo>
                  <a:pt x="519819" y="312467"/>
                  <a:pt x="496295" y="285415"/>
                  <a:pt x="499246" y="226337"/>
                </a:cubicBezTo>
                <a:cubicBezTo>
                  <a:pt x="511217" y="180655"/>
                  <a:pt x="525793" y="85726"/>
                  <a:pt x="530694" y="51692"/>
                </a:cubicBezTo>
                <a:cubicBezTo>
                  <a:pt x="512001" y="39736"/>
                  <a:pt x="522977" y="34428"/>
                  <a:pt x="528655" y="22135"/>
                </a:cubicBezTo>
                <a:cubicBezTo>
                  <a:pt x="511506" y="14446"/>
                  <a:pt x="513258" y="7722"/>
                  <a:pt x="516964" y="103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4623C-F2F1-AC6A-6942-26EDE0884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  <a:spcBef>
                <a:spcPts val="1000"/>
              </a:spcBef>
            </a:pPr>
            <a:r>
              <a:rPr lang="en-GB" sz="3700">
                <a:ea typeface="Batang"/>
              </a:rPr>
              <a:t>PGL Barton Hall 2026</a:t>
            </a:r>
            <a:endParaRPr lang="en-US" sz="3700">
              <a:solidFill>
                <a:srgbClr val="000000"/>
              </a:solidFill>
              <a:ea typeface="Batang"/>
            </a:endParaRPr>
          </a:p>
          <a:p>
            <a:pPr algn="ctr">
              <a:lnSpc>
                <a:spcPct val="100000"/>
              </a:lnSpc>
              <a:spcBef>
                <a:spcPts val="1000"/>
              </a:spcBef>
            </a:pPr>
            <a:r>
              <a:rPr lang="en-GB" sz="3700">
                <a:ea typeface="Batang"/>
              </a:rPr>
              <a:t>22nd – 26th June</a:t>
            </a:r>
            <a:endParaRPr lang="en-US" sz="3700">
              <a:solidFill>
                <a:srgbClr val="000000"/>
              </a:solidFill>
              <a:ea typeface="Batang"/>
            </a:endParaRPr>
          </a:p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EC83B-79E5-BC07-7EF2-CF8BA35E2A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1825624"/>
            <a:ext cx="4896257" cy="442875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dirty="0">
                <a:ea typeface="Batang"/>
              </a:rPr>
              <a:t>Miss Trussell</a:t>
            </a:r>
          </a:p>
          <a:p>
            <a:r>
              <a:rPr lang="en-GB" sz="4000" dirty="0">
                <a:ea typeface="Batang"/>
              </a:rPr>
              <a:t>Mr </a:t>
            </a:r>
            <a:r>
              <a:rPr lang="en-GB" sz="4000" dirty="0" err="1">
                <a:ea typeface="Batang"/>
              </a:rPr>
              <a:t>Ensby</a:t>
            </a:r>
            <a:endParaRPr lang="en-GB" sz="4000" dirty="0"/>
          </a:p>
          <a:p>
            <a:r>
              <a:rPr lang="en-GB" sz="4000" dirty="0">
                <a:ea typeface="Batang"/>
              </a:rPr>
              <a:t>Mrs Picot</a:t>
            </a:r>
          </a:p>
          <a:p>
            <a:r>
              <a:rPr lang="en-GB" sz="4000" dirty="0">
                <a:ea typeface="Batang"/>
              </a:rPr>
              <a:t>Mrs Fetherston</a:t>
            </a:r>
          </a:p>
          <a:p>
            <a:r>
              <a:rPr lang="en-GB" sz="4000">
                <a:ea typeface="Batang"/>
              </a:rPr>
              <a:t>Miss Kennedy</a:t>
            </a:r>
            <a:endParaRPr lang="en-GB" sz="4000"/>
          </a:p>
        </p:txBody>
      </p:sp>
      <p:pic>
        <p:nvPicPr>
          <p:cNvPr id="4" name="Picture 3" descr="Image result for barton hall pgl">
            <a:extLst>
              <a:ext uri="{FF2B5EF4-FFF2-40B4-BE49-F238E27FC236}">
                <a16:creationId xmlns:a16="http://schemas.microsoft.com/office/drawing/2014/main" id="{A713EFC0-5A8D-D09C-AE47-2AE07130D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6507" y="2052706"/>
            <a:ext cx="5381072" cy="334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512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99AF2-3E62-8536-D9D9-081D23293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69" y="1930"/>
            <a:ext cx="9810604" cy="1216024"/>
          </a:xfrm>
        </p:spPr>
        <p:txBody>
          <a:bodyPr/>
          <a:lstStyle/>
          <a:p>
            <a:r>
              <a:rPr lang="en-GB">
                <a:ea typeface="Batang"/>
              </a:rPr>
              <a:t>Barton hall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250D7-5AFE-7071-6864-5C0AFD264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6" y="948605"/>
            <a:ext cx="11564641" cy="240154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ea typeface="Batang"/>
              </a:rPr>
              <a:t>A coastal retreat, at the heart of the English Riviera, Barton Hall adventure activity centre is a great </a:t>
            </a:r>
            <a:r>
              <a:rPr lang="en-GB" sz="2800">
                <a:ea typeface="Batang"/>
              </a:rPr>
              <a:t>location in South Devon. Within the grounds, there are all the adventure </a:t>
            </a:r>
            <a:r>
              <a:rPr lang="en-GB" sz="2800" dirty="0">
                <a:ea typeface="Batang"/>
              </a:rPr>
              <a:t>activities your group could want – abseiling, climbing, zip wire, giant swing and lots more! All designed to get everyone working together, giving help and support and building confidence.</a:t>
            </a:r>
          </a:p>
          <a:p>
            <a:pPr marL="0" indent="0">
              <a:buNone/>
            </a:pPr>
            <a:endParaRPr lang="en-GB" sz="2800" dirty="0">
              <a:ea typeface="Batang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E873E7-F6BD-5847-5177-272746CA6CD7}"/>
              </a:ext>
            </a:extLst>
          </p:cNvPr>
          <p:cNvSpPr txBox="1"/>
          <p:nvPr/>
        </p:nvSpPr>
        <p:spPr>
          <a:xfrm>
            <a:off x="639496" y="3805863"/>
            <a:ext cx="5316747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en-GB" sz="2800" dirty="0">
                <a:solidFill>
                  <a:srgbClr val="262626"/>
                </a:solidFill>
              </a:rPr>
              <a:t>There are some great facilities too, including a lake for </a:t>
            </a:r>
            <a:r>
              <a:rPr lang="en-GB" sz="2800" dirty="0" err="1">
                <a:solidFill>
                  <a:srgbClr val="262626"/>
                </a:solidFill>
              </a:rPr>
              <a:t>watersports</a:t>
            </a:r>
            <a:r>
              <a:rPr lang="en-GB" sz="2800" dirty="0">
                <a:solidFill>
                  <a:srgbClr val="262626"/>
                </a:solidFill>
              </a:rPr>
              <a:t>, an indoor activity zone and an outdoor heated pool.</a:t>
            </a:r>
          </a:p>
        </p:txBody>
      </p:sp>
      <p:pic>
        <p:nvPicPr>
          <p:cNvPr id="6" name="Picture 5" descr="Image result for barton hall pgl">
            <a:extLst>
              <a:ext uri="{FF2B5EF4-FFF2-40B4-BE49-F238E27FC236}">
                <a16:creationId xmlns:a16="http://schemas.microsoft.com/office/drawing/2014/main" id="{B47CD0F9-8A7C-F8AB-9929-E95E2D4D6B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369" y="3348128"/>
            <a:ext cx="5124090" cy="3022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877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088BA-01A0-6B14-C153-EBCF14F6B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2096" y="2210"/>
            <a:ext cx="9810604" cy="1216024"/>
          </a:xfrm>
        </p:spPr>
        <p:txBody>
          <a:bodyPr/>
          <a:lstStyle/>
          <a:p>
            <a:r>
              <a:rPr lang="en-GB">
                <a:ea typeface="Batang"/>
              </a:rPr>
              <a:t>Activities</a:t>
            </a:r>
            <a:endParaRPr lang="en-GB"/>
          </a:p>
        </p:txBody>
      </p:sp>
      <p:pic>
        <p:nvPicPr>
          <p:cNvPr id="4" name="Content Placeholder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835DEE5-6BF2-E296-5A8F-A2588DDBA9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58378" y="2037416"/>
            <a:ext cx="7961658" cy="322067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0D6CD17-EAB8-98DC-7067-939301EFC4EC}"/>
              </a:ext>
            </a:extLst>
          </p:cNvPr>
          <p:cNvSpPr txBox="1"/>
          <p:nvPr/>
        </p:nvSpPr>
        <p:spPr>
          <a:xfrm>
            <a:off x="563217" y="1413563"/>
            <a:ext cx="8585199" cy="40318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/>
              <a:t>4 activities + evening entertainment each day</a:t>
            </a:r>
          </a:p>
          <a:p>
            <a:pPr marL="285750" indent="-285750">
              <a:buFont typeface="Arial"/>
              <a:buChar char="•"/>
            </a:pPr>
            <a:r>
              <a:rPr lang="en-GB" sz="3200" dirty="0"/>
              <a:t>Abseiling</a:t>
            </a:r>
          </a:p>
          <a:p>
            <a:pPr marL="285750" indent="-285750">
              <a:buFont typeface="Arial"/>
              <a:buChar char="•"/>
            </a:pPr>
            <a:r>
              <a:rPr lang="en-GB" sz="3200" dirty="0"/>
              <a:t>Orienteering</a:t>
            </a:r>
          </a:p>
          <a:p>
            <a:pPr marL="285750" indent="-285750">
              <a:buFont typeface="Arial"/>
              <a:buChar char="•"/>
            </a:pPr>
            <a:r>
              <a:rPr lang="en-GB" sz="3200" dirty="0"/>
              <a:t>Swimming </a:t>
            </a:r>
          </a:p>
          <a:p>
            <a:pPr marL="285750" indent="-285750">
              <a:buFont typeface="Arial"/>
              <a:buChar char="•"/>
            </a:pPr>
            <a:r>
              <a:rPr lang="en-GB" sz="3200"/>
              <a:t>Climbing</a:t>
            </a:r>
          </a:p>
          <a:p>
            <a:pPr marL="285750" indent="-285750">
              <a:buFont typeface="Arial"/>
              <a:buChar char="•"/>
            </a:pPr>
            <a:r>
              <a:rPr lang="en-GB" sz="3200" dirty="0"/>
              <a:t>Rifle shooting</a:t>
            </a:r>
          </a:p>
          <a:p>
            <a:pPr marL="285750" indent="-285750">
              <a:buFont typeface="Arial"/>
              <a:buChar char="•"/>
            </a:pPr>
            <a:r>
              <a:rPr lang="en-GB" sz="3200"/>
              <a:t>Raft building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05436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69AA6-2848-8C8A-9D69-E8689A8DB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792" y="2210"/>
            <a:ext cx="9810604" cy="1216024"/>
          </a:xfrm>
        </p:spPr>
        <p:txBody>
          <a:bodyPr/>
          <a:lstStyle/>
          <a:p>
            <a:r>
              <a:rPr lang="en-GB"/>
              <a:t>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313B5E-2D2D-A306-AD0B-B56A3DC413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792" y="1295537"/>
            <a:ext cx="5967473" cy="442875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800">
                <a:ea typeface="Batang"/>
              </a:rPr>
              <a:t>3 meals a day provided by Barton Hall</a:t>
            </a:r>
            <a:endParaRPr lang="en-GB" sz="2800"/>
          </a:p>
          <a:p>
            <a:pPr marL="0" indent="0">
              <a:buNone/>
            </a:pPr>
            <a:r>
              <a:rPr lang="en-GB" sz="2800">
                <a:ea typeface="Batang"/>
              </a:rPr>
              <a:t>Vegetarian/ Halal options </a:t>
            </a:r>
            <a:r>
              <a:rPr lang="en-GB" sz="2800" dirty="0">
                <a:ea typeface="Batang"/>
              </a:rPr>
              <a:t>available</a:t>
            </a:r>
            <a:endParaRPr lang="en-GB" sz="2800" dirty="0"/>
          </a:p>
          <a:p>
            <a:pPr marL="0" indent="0">
              <a:buNone/>
            </a:pPr>
            <a:r>
              <a:rPr lang="en-GB" sz="2800">
                <a:ea typeface="Batang"/>
              </a:rPr>
              <a:t>Salad bar and fruit</a:t>
            </a:r>
            <a:endParaRPr lang="en-GB" sz="2800"/>
          </a:p>
          <a:p>
            <a:pPr marL="0" indent="0">
              <a:buNone/>
            </a:pPr>
            <a:endParaRPr lang="en-GB" sz="2800"/>
          </a:p>
        </p:txBody>
      </p:sp>
      <p:pic>
        <p:nvPicPr>
          <p:cNvPr id="4" name="Picture 3" descr="A menu of a restaurant&#10;&#10;AI-generated content may be incorrect.">
            <a:extLst>
              <a:ext uri="{FF2B5EF4-FFF2-40B4-BE49-F238E27FC236}">
                <a16:creationId xmlns:a16="http://schemas.microsoft.com/office/drawing/2014/main" id="{E9F5076C-BFC1-1136-B66C-050CE597B5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6861" y="231912"/>
            <a:ext cx="2325407" cy="632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2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A7E61-8BF7-0F2A-B5E2-485BD835D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2096" y="2210"/>
            <a:ext cx="9810604" cy="1216024"/>
          </a:xfrm>
        </p:spPr>
        <p:txBody>
          <a:bodyPr/>
          <a:lstStyle/>
          <a:p>
            <a:r>
              <a:rPr lang="en-GB">
                <a:ea typeface="Batang"/>
              </a:rPr>
              <a:t>Accommodation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298684-110C-1AD6-906B-5C74D4211E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935" y="1087586"/>
            <a:ext cx="9810604" cy="442875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600" dirty="0">
                <a:ea typeface="Batang"/>
              </a:rPr>
              <a:t>En-suite rooms</a:t>
            </a:r>
          </a:p>
          <a:p>
            <a:r>
              <a:rPr lang="en-GB" sz="3600" dirty="0">
                <a:ea typeface="Batang"/>
              </a:rPr>
              <a:t>Boys and girls will be separate</a:t>
            </a:r>
            <a:endParaRPr lang="en-GB" sz="3600" dirty="0"/>
          </a:p>
          <a:p>
            <a:r>
              <a:rPr lang="en-GB" sz="3600">
                <a:ea typeface="Batang"/>
              </a:rPr>
              <a:t>6 children per room</a:t>
            </a:r>
            <a:endParaRPr lang="en-GB" sz="3600" dirty="0">
              <a:ea typeface="Batang"/>
            </a:endParaRPr>
          </a:p>
          <a:p>
            <a:r>
              <a:rPr lang="en-GB" sz="3600" dirty="0">
                <a:ea typeface="Batang"/>
              </a:rPr>
              <a:t>Adult rooms are in the same corridor</a:t>
            </a:r>
          </a:p>
          <a:p>
            <a:r>
              <a:rPr lang="en-GB" sz="3600" b="1" dirty="0">
                <a:ea typeface="Batang"/>
              </a:rPr>
              <a:t>Bedding is not provided</a:t>
            </a:r>
            <a:endParaRPr lang="en-GB" sz="3600" b="1" dirty="0"/>
          </a:p>
        </p:txBody>
      </p:sp>
      <p:pic>
        <p:nvPicPr>
          <p:cNvPr id="5" name="Picture 4" descr="Image result for barton hall pgl">
            <a:extLst>
              <a:ext uri="{FF2B5EF4-FFF2-40B4-BE49-F238E27FC236}">
                <a16:creationId xmlns:a16="http://schemas.microsoft.com/office/drawing/2014/main" id="{CE4653BD-2F1C-F33B-2203-CAE4600562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1862" y="3705535"/>
            <a:ext cx="5210626" cy="2948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332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FA486-624B-F3BD-BD90-20C9E44FF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106" y="-4041"/>
            <a:ext cx="9810604" cy="1216024"/>
          </a:xfrm>
        </p:spPr>
        <p:txBody>
          <a:bodyPr/>
          <a:lstStyle/>
          <a:p>
            <a:r>
              <a:rPr lang="en-GB">
                <a:ea typeface="Batang"/>
              </a:rPr>
              <a:t>Packing - please take a suggested packing list home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BF555F-2EA8-A3D8-CF7A-48A4F18BCF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3370" y="1480567"/>
            <a:ext cx="9810604" cy="442875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ea typeface="Batang"/>
              </a:rPr>
              <a:t>Bedding – sleeping bag, pillow/ pillow-case</a:t>
            </a:r>
          </a:p>
          <a:p>
            <a:r>
              <a:rPr lang="en-GB" sz="2800" dirty="0">
                <a:ea typeface="Batang"/>
              </a:rPr>
              <a:t>Wet shoes </a:t>
            </a:r>
            <a:endParaRPr lang="en-GB" sz="2800" dirty="0"/>
          </a:p>
          <a:p>
            <a:r>
              <a:rPr lang="en-GB" sz="2800" dirty="0">
                <a:ea typeface="Batang"/>
              </a:rPr>
              <a:t>NO crocs</a:t>
            </a:r>
            <a:endParaRPr lang="en-GB" sz="2800" dirty="0"/>
          </a:p>
          <a:p>
            <a:r>
              <a:rPr lang="en-GB" sz="2800" dirty="0">
                <a:ea typeface="Batang"/>
              </a:rPr>
              <a:t>Snacks</a:t>
            </a:r>
            <a:endParaRPr lang="en-GB" sz="2800" dirty="0"/>
          </a:p>
          <a:p>
            <a:r>
              <a:rPr lang="en-GB" sz="2800" dirty="0">
                <a:ea typeface="Batang"/>
              </a:rPr>
              <a:t>NO money</a:t>
            </a:r>
            <a:endParaRPr lang="en-GB" sz="2800" dirty="0"/>
          </a:p>
          <a:p>
            <a:r>
              <a:rPr lang="en-GB" sz="2800" dirty="0">
                <a:ea typeface="Batang"/>
              </a:rPr>
              <a:t>NO Electronics – phones, smart watches etc</a:t>
            </a:r>
          </a:p>
          <a:p>
            <a:r>
              <a:rPr lang="en-GB" sz="2800" dirty="0">
                <a:ea typeface="Batang"/>
              </a:rPr>
              <a:t>Perhaps a smarter outfit for the last night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2883451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10658-9358-9C8C-7586-B1CD8B1F5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0237" y="5752"/>
            <a:ext cx="9810604" cy="1216024"/>
          </a:xfrm>
        </p:spPr>
        <p:txBody>
          <a:bodyPr/>
          <a:lstStyle/>
          <a:p>
            <a:r>
              <a:rPr lang="en-GB">
                <a:ea typeface="Batang"/>
              </a:rPr>
              <a:t>Morning of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C668C-B4FF-97AF-1605-FD8EC2D55C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947" y="1336066"/>
            <a:ext cx="9810604" cy="442875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>
                <a:ea typeface="Batang"/>
              </a:rPr>
              <a:t>Arrive at school as normal</a:t>
            </a:r>
          </a:p>
          <a:p>
            <a:r>
              <a:rPr lang="en-GB" sz="2800">
                <a:ea typeface="Batang"/>
              </a:rPr>
              <a:t>Drop bags/ medical in the front hall, then children go to classrooms</a:t>
            </a:r>
          </a:p>
          <a:p>
            <a:r>
              <a:rPr lang="en-GB" sz="2800">
                <a:ea typeface="Batang"/>
              </a:rPr>
              <a:t>Small day bag (including packed lunch) to have on the coach</a:t>
            </a:r>
          </a:p>
          <a:p>
            <a:r>
              <a:rPr lang="en-GB" sz="2800">
                <a:ea typeface="Batang"/>
              </a:rPr>
              <a:t>Start loading the coach at 9:00</a:t>
            </a:r>
            <a:endParaRPr lang="en-GB" sz="2800"/>
          </a:p>
          <a:p>
            <a:r>
              <a:rPr lang="en-GB" sz="2800">
                <a:ea typeface="Batang"/>
              </a:rPr>
              <a:t>Stopping for a lunch break</a:t>
            </a:r>
            <a:endParaRPr lang="en-GB" sz="2800" dirty="0">
              <a:ea typeface="Batang"/>
            </a:endParaRPr>
          </a:p>
          <a:p>
            <a:endParaRPr lang="en-GB" sz="2800">
              <a:ea typeface="Batang"/>
            </a:endParaRPr>
          </a:p>
          <a:p>
            <a:r>
              <a:rPr lang="en-GB" sz="2800">
                <a:ea typeface="Batang"/>
              </a:rPr>
              <a:t>Please do come and wave us off! </a:t>
            </a:r>
          </a:p>
        </p:txBody>
      </p:sp>
    </p:spTree>
    <p:extLst>
      <p:ext uri="{BB962C8B-B14F-4D97-AF65-F5344CB8AC3E}">
        <p14:creationId xmlns:p14="http://schemas.microsoft.com/office/powerpoint/2010/main" val="4015457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B8357-D60B-225F-FB22-EBCBF22DA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539" y="5752"/>
            <a:ext cx="9810604" cy="1216024"/>
          </a:xfrm>
        </p:spPr>
        <p:txBody>
          <a:bodyPr/>
          <a:lstStyle/>
          <a:p>
            <a:r>
              <a:rPr lang="en-GB">
                <a:ea typeface="Batang"/>
              </a:rPr>
              <a:t>Medical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57E34-94BC-2F39-A236-580CE97F44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803" y="1221775"/>
            <a:ext cx="9810604" cy="442875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>
                <a:ea typeface="Batang"/>
              </a:rPr>
              <a:t>Please bring ANY medical in a labelled bag (including name, dosage and administering instructions) and give to office the week before if possible.</a:t>
            </a:r>
            <a:endParaRPr lang="en-GB" sz="3200" dirty="0"/>
          </a:p>
          <a:p>
            <a:endParaRPr lang="en-GB" sz="3200" dirty="0"/>
          </a:p>
          <a:p>
            <a:r>
              <a:rPr lang="en-GB" sz="3200">
                <a:ea typeface="Batang"/>
              </a:rPr>
              <a:t>THIS INCLUDES CALPOL.</a:t>
            </a:r>
          </a:p>
          <a:p>
            <a:endParaRPr lang="en-GB" sz="3200" dirty="0"/>
          </a:p>
          <a:p>
            <a:r>
              <a:rPr lang="en-GB" sz="3200">
                <a:ea typeface="Batang"/>
              </a:rPr>
              <a:t>Health care plan and parent permission form</a:t>
            </a:r>
            <a:endParaRPr lang="en-GB" sz="3200" dirty="0">
              <a:ea typeface="Batang"/>
            </a:endParaRPr>
          </a:p>
          <a:p>
            <a:endParaRPr lang="en-GB" sz="3200" dirty="0"/>
          </a:p>
          <a:p>
            <a:endParaRPr lang="en-GB" sz="3200" dirty="0">
              <a:ea typeface="Batang"/>
            </a:endParaRPr>
          </a:p>
        </p:txBody>
      </p:sp>
    </p:spTree>
    <p:extLst>
      <p:ext uri="{BB962C8B-B14F-4D97-AF65-F5344CB8AC3E}">
        <p14:creationId xmlns:p14="http://schemas.microsoft.com/office/powerpoint/2010/main" val="8894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DB8BB-80B7-CC05-0D88-E10A16D65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6270" y="145775"/>
            <a:ext cx="9810604" cy="1216024"/>
          </a:xfrm>
        </p:spPr>
        <p:txBody>
          <a:bodyPr/>
          <a:lstStyle/>
          <a:p>
            <a:r>
              <a:rPr lang="en-GB">
                <a:ea typeface="Batang"/>
              </a:rPr>
              <a:t>Photos and communication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FFDB3C-4F02-2F79-7B44-1CD6639D3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315" y="1218232"/>
            <a:ext cx="10594690" cy="442875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800">
                <a:ea typeface="Batang"/>
              </a:rPr>
              <a:t>1 picture on Facebook each morning</a:t>
            </a:r>
            <a:endParaRPr lang="en-GB" sz="2800"/>
          </a:p>
          <a:p>
            <a:r>
              <a:rPr lang="en-GB" sz="2800">
                <a:ea typeface="Batang"/>
              </a:rPr>
              <a:t> ALL pictures will go on the school cloud where the children can log in and see them </a:t>
            </a:r>
          </a:p>
          <a:p>
            <a:endParaRPr lang="en-GB" sz="2800"/>
          </a:p>
          <a:p>
            <a:r>
              <a:rPr lang="en-GB" sz="2800">
                <a:ea typeface="Batang"/>
              </a:rPr>
              <a:t>Permissions for photos on Facebook and shared photos</a:t>
            </a:r>
          </a:p>
          <a:p>
            <a:endParaRPr lang="en-GB" sz="2800"/>
          </a:p>
          <a:p>
            <a:r>
              <a:rPr lang="en-GB" sz="2800">
                <a:ea typeface="Batang"/>
              </a:rPr>
              <a:t>We will not take any pictures of children that do not have consent</a:t>
            </a:r>
          </a:p>
          <a:p>
            <a:endParaRPr lang="en-GB" sz="2800">
              <a:ea typeface="Batang"/>
            </a:endParaRPr>
          </a:p>
          <a:p>
            <a:r>
              <a:rPr lang="en-GB" sz="2800">
                <a:ea typeface="Batang"/>
              </a:rPr>
              <a:t>We will be in regular communication with Ms Astley and school.</a:t>
            </a:r>
          </a:p>
        </p:txBody>
      </p:sp>
    </p:spTree>
    <p:extLst>
      <p:ext uri="{BB962C8B-B14F-4D97-AF65-F5344CB8AC3E}">
        <p14:creationId xmlns:p14="http://schemas.microsoft.com/office/powerpoint/2010/main" val="1920008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327426-6C56-62AB-67A5-84763642CB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8800">
                <a:ea typeface="Batang"/>
              </a:rPr>
              <a:t>Questions?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021095291"/>
      </p:ext>
    </p:extLst>
  </p:cSld>
  <p:clrMapOvr>
    <a:masterClrMapping/>
  </p:clrMapOvr>
</p:sld>
</file>

<file path=ppt/theme/theme1.xml><?xml version="1.0" encoding="utf-8"?>
<a:theme xmlns:a="http://schemas.openxmlformats.org/drawingml/2006/main" name="ArchiveVTI">
  <a:themeElements>
    <a:clrScheme name="Archive">
      <a:dk1>
        <a:sysClr val="windowText" lastClr="000000"/>
      </a:dk1>
      <a:lt1>
        <a:sysClr val="window" lastClr="FFFFFF"/>
      </a:lt1>
      <a:dk2>
        <a:srgbClr val="353B3D"/>
      </a:dk2>
      <a:lt2>
        <a:srgbClr val="EEECEA"/>
      </a:lt2>
      <a:accent1>
        <a:srgbClr val="A65E5E"/>
      </a:accent1>
      <a:accent2>
        <a:srgbClr val="9D6053"/>
      </a:accent2>
      <a:accent3>
        <a:srgbClr val="968274"/>
      </a:accent3>
      <a:accent4>
        <a:srgbClr val="878079"/>
      </a:accent4>
      <a:accent5>
        <a:srgbClr val="6C737A"/>
      </a:accent5>
      <a:accent6>
        <a:srgbClr val="697777"/>
      </a:accent6>
      <a:hlink>
        <a:srgbClr val="A25872"/>
      </a:hlink>
      <a:folHlink>
        <a:srgbClr val="667A7E"/>
      </a:folHlink>
    </a:clrScheme>
    <a:fontScheme name="Custom 170">
      <a:majorFont>
        <a:latin typeface="Bembo"/>
        <a:ea typeface=""/>
        <a:cs typeface=""/>
      </a:majorFont>
      <a:minorFont>
        <a:latin typeface="Bemb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iveVTI" id="{514BDC9F-20AC-40CA-9FE7-B30987BCD2D4}" vid="{D8FA1533-D953-46ED-B2C7-B32AF1BED7A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9f78882-15b7-4efa-9002-ed3664e49ca2">
      <Terms xmlns="http://schemas.microsoft.com/office/infopath/2007/PartnerControls"/>
    </lcf76f155ced4ddcb4097134ff3c332f>
    <TaxCatchAll xmlns="2e156d1a-b426-4f44-a660-43caa0473d2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800B3E69DC2B47AA98DD47F412F0BD" ma:contentTypeVersion="19" ma:contentTypeDescription="Create a new document." ma:contentTypeScope="" ma:versionID="14a3e7b0261d46cc5c520a710a875f76">
  <xsd:schema xmlns:xsd="http://www.w3.org/2001/XMLSchema" xmlns:xs="http://www.w3.org/2001/XMLSchema" xmlns:p="http://schemas.microsoft.com/office/2006/metadata/properties" xmlns:ns1="c9f78882-15b7-4efa-9002-ed3664e49ca2" xmlns:ns3="2e156d1a-b426-4f44-a660-43caa0473d22" targetNamespace="http://schemas.microsoft.com/office/2006/metadata/properties" ma:root="true" ma:fieldsID="e3858e002ce0f571e9280d3364fb2c66" ns1:_="" ns3:_="">
    <xsd:import namespace="c9f78882-15b7-4efa-9002-ed3664e49ca2"/>
    <xsd:import namespace="2e156d1a-b426-4f44-a660-43caa0473d22"/>
    <xsd:element name="properties">
      <xsd:complexType>
        <xsd:sequence>
          <xsd:element name="documentManagement">
            <xsd:complexType>
              <xsd:all>
                <xsd:element ref="ns1:MediaServiceMetadata" minOccurs="0"/>
                <xsd:element ref="ns1:MediaServiceFastMetadata" minOccurs="0"/>
                <xsd:element ref="ns1:MediaServiceAutoTag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  <xsd:element ref="ns3:SharedWithUsers" minOccurs="0"/>
                <xsd:element ref="ns3:SharedWithDetails" minOccurs="0"/>
                <xsd:element ref="ns1:MediaServiceDateTaken" minOccurs="0"/>
                <xsd:element ref="ns1:MediaServiceOCR" minOccurs="0"/>
                <xsd:element ref="ns1:MediaServiceLocation" minOccurs="0"/>
                <xsd:element ref="ns1:MediaLengthInSeconds" minOccurs="0"/>
                <xsd:element ref="ns1:lcf76f155ced4ddcb4097134ff3c332f" minOccurs="0"/>
                <xsd:element ref="ns3:TaxCatchAll" minOccurs="0"/>
                <xsd:element ref="ns1:MediaServiceObjectDetectorVersions" minOccurs="0"/>
                <xsd:element ref="ns1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f78882-15b7-4efa-9002-ed3664e49c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hidden="true" ma:internalName="MediaServiceKeyPoints" ma:readOnly="true">
      <xsd:simpleType>
        <xsd:restriction base="dms:Note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9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f019d3c-2037-42df-b060-f718f678090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156d1a-b426-4f44-a660-43caa0473d22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3" nillable="true" ma:displayName="Taxonomy Catch All Column" ma:hidden="true" ma:list="{e54f8772-2b16-4f24-a683-7c87da7a3819}" ma:internalName="TaxCatchAll" ma:readOnly="false" ma:showField="CatchAllData" ma:web="2e156d1a-b426-4f44-a660-43caa0473d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C3DAFCD-C6D8-4256-969D-AA099EA05CF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1648371-B5D9-4B58-857E-28BA5D298E82}">
  <ds:schemaRefs>
    <ds:schemaRef ds:uri="2e156d1a-b426-4f44-a660-43caa0473d22"/>
    <ds:schemaRef ds:uri="c9f78882-15b7-4efa-9002-ed3664e49ca2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56F46FBD-0418-4931-B035-4FB07292E3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f78882-15b7-4efa-9002-ed3664e49ca2"/>
    <ds:schemaRef ds:uri="2e156d1a-b426-4f44-a660-43caa0473d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ArchiveVTI</vt:lpstr>
      <vt:lpstr>PowerPoint Presentation</vt:lpstr>
      <vt:lpstr>PGL Barton Hall 2026 22nd – 26th June </vt:lpstr>
      <vt:lpstr>Barton hall</vt:lpstr>
      <vt:lpstr>Activities</vt:lpstr>
      <vt:lpstr>Food</vt:lpstr>
      <vt:lpstr>Accommodation</vt:lpstr>
      <vt:lpstr>Packing - please take a suggested packing list home</vt:lpstr>
      <vt:lpstr>Morning of</vt:lpstr>
      <vt:lpstr>Medical</vt:lpstr>
      <vt:lpstr>Photos and communication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132</cp:revision>
  <dcterms:created xsi:type="dcterms:W3CDTF">2025-05-14T06:35:16Z</dcterms:created>
  <dcterms:modified xsi:type="dcterms:W3CDTF">2026-05-20T10:59:53Z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0x010100D9800B3E69DC2B47AA98DD47F412F0BD</vt:lpwstr>
  </property>
  <property fmtid="{D5CDD505-2E9C-101B-9397-08002B2CF9AE}" pid="3" name="MediaServiceImageTags">
    <vt:lpwstr/>
  </property>
</Properties>
</file>